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8"/>
  </p:notesMasterIdLst>
  <p:handoutMasterIdLst>
    <p:handoutMasterId r:id="rId29"/>
  </p:handoutMasterIdLst>
  <p:sldIdLst>
    <p:sldId id="1753" r:id="rId2"/>
    <p:sldId id="1755" r:id="rId3"/>
    <p:sldId id="1756" r:id="rId4"/>
    <p:sldId id="1757" r:id="rId5"/>
    <p:sldId id="1758" r:id="rId6"/>
    <p:sldId id="1741" r:id="rId7"/>
    <p:sldId id="1698" r:id="rId8"/>
    <p:sldId id="1697" r:id="rId9"/>
    <p:sldId id="1748" r:id="rId10"/>
    <p:sldId id="1699" r:id="rId11"/>
    <p:sldId id="1700" r:id="rId12"/>
    <p:sldId id="1704" r:id="rId13"/>
    <p:sldId id="1705" r:id="rId14"/>
    <p:sldId id="1706" r:id="rId15"/>
    <p:sldId id="1761" r:id="rId16"/>
    <p:sldId id="1701" r:id="rId17"/>
    <p:sldId id="1750" r:id="rId18"/>
    <p:sldId id="1751" r:id="rId19"/>
    <p:sldId id="1740" r:id="rId20"/>
    <p:sldId id="1703" r:id="rId21"/>
    <p:sldId id="1762" r:id="rId22"/>
    <p:sldId id="1745" r:id="rId23"/>
    <p:sldId id="1744" r:id="rId24"/>
    <p:sldId id="1760" r:id="rId25"/>
    <p:sldId id="1746" r:id="rId26"/>
    <p:sldId id="1042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FF00"/>
    <a:srgbClr val="66FFFF"/>
    <a:srgbClr val="FFCCFF"/>
    <a:srgbClr val="CCFFCC"/>
    <a:srgbClr val="CCFF66"/>
    <a:srgbClr val="FFFFCC"/>
    <a:srgbClr val="FF9933"/>
    <a:srgbClr val="0432FF"/>
    <a:srgbClr val="00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15" autoAdjust="0"/>
    <p:restoredTop sz="86514" autoAdjust="0"/>
  </p:normalViewPr>
  <p:slideViewPr>
    <p:cSldViewPr>
      <p:cViewPr varScale="1">
        <p:scale>
          <a:sx n="75" d="100"/>
          <a:sy n="75" d="100"/>
        </p:scale>
        <p:origin x="108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9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584"/>
    </p:cViewPr>
  </p:sorterViewPr>
  <p:notesViewPr>
    <p:cSldViewPr>
      <p:cViewPr varScale="1">
        <p:scale>
          <a:sx n="58" d="100"/>
          <a:sy n="58" d="100"/>
        </p:scale>
        <p:origin x="-181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0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0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EC57F6F-31B0-482B-A457-CCFBA396A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0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8378116-201F-48C6-8B89-953098899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49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4897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123D7A-39A2-48CD-A58C-075EA2C43AE0}" type="slidenum">
              <a:rPr lang="en-US"/>
              <a:pPr/>
              <a:t>26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91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6051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9932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7103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A9099-7ACD-45B5-8769-995C0DBE839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55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78116-201F-48C6-8B89-953098899D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7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78116-201F-48C6-8B89-953098899D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28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BBCAD2-AFFC-4388-92CF-F3503AF82F69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048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78116-201F-48C6-8B89-953098899D8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11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73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E37FB-F68F-4502-95E5-E3A3DB404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133F2-9CE6-438F-A6DC-73EE4FB2B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5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5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98AD6-B343-4767-A10C-B63B5DD71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18317-2603-42D4-8B52-678751672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5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42216-4028-4773-908E-469ED0B16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 rot="10800000" flipH="1">
            <a:off x="0" y="-175"/>
            <a:ext cx="9144000" cy="1143200"/>
          </a:xfrm>
          <a:prstGeom prst="rect">
            <a:avLst/>
          </a:prstGeom>
          <a:solidFill>
            <a:srgbClr val="232A4A">
              <a:alpha val="407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4647"/>
            <a:ext cx="8229600" cy="8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Montserrat"/>
              <a:buNone/>
              <a:defRPr sz="4000" b="1" i="0" u="none" strike="noStrike" cap="none">
                <a:solidFill>
                  <a:srgbClr val="FF99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4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4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4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4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4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4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4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4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398500"/>
            <a:ext cx="8229600" cy="516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595290" y="548598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fld id="{00000000-1234-1234-1234-123412341234}" type="slidenum">
              <a:rPr lang="en" sz="140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</a:pPr>
              <a:t>‹#›</a:t>
            </a:fld>
            <a:endParaRPr lang="en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Shape 65" descr="AESD_Logo_SMALL_White_Transp.png"/>
          <p:cNvPicPr preferRelativeResize="0"/>
          <p:nvPr/>
        </p:nvPicPr>
        <p:blipFill rotWithShape="1">
          <a:blip r:embed="rId2">
            <a:alphaModFix amt="56000"/>
          </a:blip>
          <a:srcRect/>
          <a:stretch/>
        </p:blipFill>
        <p:spPr>
          <a:xfrm>
            <a:off x="7998139" y="5714824"/>
            <a:ext cx="644700" cy="857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Shape 66"/>
          <p:cNvCxnSpPr/>
          <p:nvPr/>
        </p:nvCxnSpPr>
        <p:spPr>
          <a:xfrm>
            <a:off x="-13500" y="1219200"/>
            <a:ext cx="9171000" cy="0"/>
          </a:xfrm>
          <a:prstGeom prst="straightConnector1">
            <a:avLst/>
          </a:prstGeom>
          <a:noFill/>
          <a:ln w="7620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0888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B598F-5426-41FF-A474-2BDE0E1B9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6CC5A-84F3-437F-8D84-7A0F40446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36A47-AE41-4031-983A-D0E073A39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5C478-11F8-4096-B227-0FC26FC84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F1D4C-E80D-493B-8E75-FAFF1588B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1F124-F449-40B9-B42A-8F7337670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2F273-7663-4467-978F-F6AF26514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E5EB3-839F-4E99-8CDC-7497FB710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0000"/>
            </a:gs>
            <a:gs pos="82000">
              <a:srgbClr val="0A128C"/>
            </a:gs>
            <a:gs pos="88000">
              <a:srgbClr val="181CC7"/>
            </a:gs>
            <a:gs pos="94000">
              <a:srgbClr val="7005D4"/>
            </a:gs>
            <a:gs pos="100000">
              <a:srgbClr val="8C3D91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2"/>
            <a:ext cx="9144000" cy="6856413"/>
            <a:chOff x="0" y="0"/>
            <a:chExt cx="5760" cy="4319"/>
          </a:xfrm>
        </p:grpSpPr>
        <p:sp>
          <p:nvSpPr>
            <p:cNvPr id="2867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7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7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7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8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8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8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8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8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8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8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8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8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8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9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9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9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9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9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9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9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9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9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9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70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70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70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70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70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70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70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70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70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70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71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grpSp>
          <p:nvGrpSpPr>
            <p:cNvPr id="2092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871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2871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</p:grpSp>
      </p:grpSp>
      <p:sp>
        <p:nvSpPr>
          <p:cNvPr id="2871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71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71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71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71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1BFA86A-F097-44ED-B66D-8674030F6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62" r:id="rId14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images.google.com/imgres?imgurl=http://www.ctf-fce.ca/images/Teaching%20in%20Canada/teacher_in_classroom.jpg&amp;imgrefurl=http://www.ctf-fce.ca/e/teaching_in_canada/teacher_exchange_programs.asp&amp;usg=__IIZFINZy1cHIndSMLA0cXbsaDVY=&amp;h=339&amp;w=421&amp;sz=47&amp;hl=en&amp;start=2&amp;um=1&amp;tbnid=bZnRWA_Owfpz9M:&amp;tbnh=101&amp;tbnw=125&amp;prev=/images?q=teacher&amp;hl=en&amp;rls=com.microsoft:en-us:IE-SearchBox&amp;rlz=1I7DKUS_en&amp;sa=N&amp;um=1" TargetMode="External"/><Relationship Id="rId7" Type="http://schemas.openxmlformats.org/officeDocument/2006/relationships/hyperlink" Target="http://images.google.com/imgres?imgurl=http://english.arizona.edu/public/Image/student_photo.jpg&amp;imgrefurl=http://english.arizona.edu/index_site.php?id=82&amp;usg=__8FWbXFeVkgDZoG-CROnFRFTqrBg=&amp;h=701&amp;w=1050&amp;sz=74&amp;hl=en&amp;start=28&amp;um=1&amp;tbnid=6MBBxfpl8negFM:&amp;tbnh=100&amp;tbnw=150&amp;prev=/images?q=student&amp;ndsp=20&amp;hl=en&amp;rls=com.microsoft:en-us:IE-SearchBox&amp;rlz=1I7DKUS_en&amp;sa=N&amp;start=20&amp;um=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0.png"/><Relationship Id="rId5" Type="http://schemas.openxmlformats.org/officeDocument/2006/relationships/hyperlink" Target="http://images.google.com/imgres?imgurl=http://www.kidport.com/Graphics/ParentTeach/Parents.jpg&amp;imgrefurl=http://kidport.com/Parent/ParentIndex.htm&amp;usg=__dO4_YnRGJsLOrQ_dMiuinZdJevc=&amp;h=403&amp;w=400&amp;sz=30&amp;hl=en&amp;start=10&amp;um=1&amp;tbnid=GyEcP1E_lLjDmM:&amp;tbnh=124&amp;tbnw=123&amp;prev=/images?q=parent&amp;hl=en&amp;rls=com.microsoft:en-us:IE-SearchBox&amp;rlz=1I7DKUS_en&amp;sa=N&amp;um=1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15.jpeg"/><Relationship Id="rId9" Type="http://schemas.openxmlformats.org/officeDocument/2006/relationships/image" Target="../media/image18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7" Type="http://schemas.openxmlformats.org/officeDocument/2006/relationships/image" Target="../media/image32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tiff"/><Relationship Id="rId5" Type="http://schemas.openxmlformats.org/officeDocument/2006/relationships/image" Target="../media/image30.tiff"/><Relationship Id="rId4" Type="http://schemas.openxmlformats.org/officeDocument/2006/relationships/image" Target="../media/image29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12" Type="http://schemas.openxmlformats.org/officeDocument/2006/relationships/image" Target="../media/image47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11" Type="http://schemas.openxmlformats.org/officeDocument/2006/relationships/image" Target="../media/image46.emf"/><Relationship Id="rId5" Type="http://schemas.openxmlformats.org/officeDocument/2006/relationships/image" Target="../media/image40.emf"/><Relationship Id="rId10" Type="http://schemas.openxmlformats.org/officeDocument/2006/relationships/image" Target="../media/image45.emf"/><Relationship Id="rId4" Type="http://schemas.openxmlformats.org/officeDocument/2006/relationships/image" Target="../media/image39.emf"/><Relationship Id="rId9" Type="http://schemas.openxmlformats.org/officeDocument/2006/relationships/image" Target="../media/image44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685800" y="244059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</a:pPr>
            <a:r>
              <a:rPr lang="en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G. E. A. R. S.  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685800" y="3697318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</a:pPr>
            <a:r>
              <a:rPr lang="en" sz="3000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Growing Educators,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</a:pPr>
            <a:r>
              <a:rPr lang="en" sz="3000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Achieving Results with Students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</a:pPr>
            <a:r>
              <a:rPr lang="en" dirty="0"/>
              <a:t>June 14</a:t>
            </a:r>
            <a:r>
              <a:rPr lang="en" sz="3000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, 2017 </a:t>
            </a:r>
          </a:p>
        </p:txBody>
      </p:sp>
      <p:sp>
        <p:nvSpPr>
          <p:cNvPr id="2" name="Rectangle 1"/>
          <p:cNvSpPr/>
          <p:nvPr/>
        </p:nvSpPr>
        <p:spPr>
          <a:xfrm>
            <a:off x="4444401" y="3228945"/>
            <a:ext cx="255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00815520"/>
      </p:ext>
    </p:extLst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/>
              <a:t>Today’s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130" y="1143000"/>
            <a:ext cx="453887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Today I will actively participate in sharing with and learning from peers…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So I can purposefully increase my own ability to apply  new district lesson planning resources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I’ll know I will have it when I  collaboratively create a research-based lesson.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008821"/>
            <a:ext cx="4419600" cy="5696779"/>
          </a:xfrm>
          <a:solidFill>
            <a:schemeClr val="accent1"/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FFC000"/>
                </a:solidFill>
              </a:rPr>
              <a:t>Critical Vocabulary</a:t>
            </a:r>
          </a:p>
          <a:p>
            <a:pPr marL="0" indent="0" algn="ctr">
              <a:buNone/>
            </a:pPr>
            <a:endParaRPr lang="en-US" sz="1000" b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dirty="0"/>
              <a:t>Checking 4 understanding</a:t>
            </a:r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US" dirty="0"/>
              <a:t>Fluency</a:t>
            </a:r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US" dirty="0"/>
              <a:t>Process Standards</a:t>
            </a:r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US" dirty="0"/>
              <a:t>Application Problem</a:t>
            </a:r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US" dirty="0"/>
              <a:t>Facilitating versus telling</a:t>
            </a:r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US" dirty="0"/>
              <a:t>Conceptual Development</a:t>
            </a:r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US" dirty="0"/>
              <a:t>Closure</a:t>
            </a:r>
          </a:p>
        </p:txBody>
      </p:sp>
    </p:spTree>
    <p:extLst>
      <p:ext uri="{BB962C8B-B14F-4D97-AF65-F5344CB8AC3E}">
        <p14:creationId xmlns:p14="http://schemas.microsoft.com/office/powerpoint/2010/main" val="95441929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54437"/>
            <a:ext cx="5562600" cy="1015663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Clear Objective (</a:t>
            </a:r>
            <a:r>
              <a:rPr lang="en-US" b="1" i="1" dirty="0"/>
              <a:t>Today I will…</a:t>
            </a:r>
            <a:r>
              <a:rPr lang="en-US" b="1" dirty="0"/>
              <a:t>)/Vocabulary </a:t>
            </a:r>
          </a:p>
          <a:p>
            <a:pPr algn="ctr"/>
            <a:r>
              <a:rPr lang="en-US" dirty="0"/>
              <a:t>referenced by teacher/students throughout learning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766669"/>
            <a:ext cx="5638800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Creating an Environment for Learning </a:t>
            </a:r>
          </a:p>
          <a:p>
            <a:pPr algn="ctr"/>
            <a:r>
              <a:rPr lang="en-US" dirty="0"/>
              <a:t>Provides students with context</a:t>
            </a:r>
          </a:p>
          <a:p>
            <a:pPr algn="ctr"/>
            <a:r>
              <a:rPr lang="en-US" dirty="0"/>
              <a:t>Allows teacher to build/check for background knowledge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3581400"/>
            <a:ext cx="5638800" cy="163121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Helping Students Develop  Understanding </a:t>
            </a:r>
          </a:p>
          <a:p>
            <a:pPr algn="ctr"/>
            <a:r>
              <a:rPr lang="en-US" dirty="0"/>
              <a:t>This is the teaching/learning/discovering phase. Multiple checks for understanding along the way. Modeling, Guided Practice, Independent Practice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5638800"/>
            <a:ext cx="5638800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Helping Students Extend &amp; Apply Knowledge </a:t>
            </a:r>
          </a:p>
          <a:p>
            <a:pPr algn="ctr"/>
            <a:r>
              <a:rPr lang="en-US" dirty="0"/>
              <a:t>Student reflection &amp; doing something with what they learned.</a:t>
            </a:r>
          </a:p>
        </p:txBody>
      </p:sp>
      <p:sp>
        <p:nvSpPr>
          <p:cNvPr id="6" name="Arrow: Down 5"/>
          <p:cNvSpPr/>
          <p:nvPr/>
        </p:nvSpPr>
        <p:spPr bwMode="auto">
          <a:xfrm>
            <a:off x="2667000" y="1270100"/>
            <a:ext cx="533400" cy="496569"/>
          </a:xfrm>
          <a:prstGeom prst="downArrow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Arrow: Down 6"/>
          <p:cNvSpPr/>
          <p:nvPr/>
        </p:nvSpPr>
        <p:spPr bwMode="auto">
          <a:xfrm>
            <a:off x="2656840" y="3104784"/>
            <a:ext cx="533400" cy="496569"/>
          </a:xfrm>
          <a:prstGeom prst="downArrow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Arrow: Down 7"/>
          <p:cNvSpPr/>
          <p:nvPr/>
        </p:nvSpPr>
        <p:spPr bwMode="auto">
          <a:xfrm>
            <a:off x="2656840" y="5212616"/>
            <a:ext cx="533400" cy="496569"/>
          </a:xfrm>
          <a:prstGeom prst="downArrow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88326" y="2078960"/>
            <a:ext cx="2971800" cy="317009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Integration of: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Constant checks for understanding of each student..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Seize opportunities for student collaboration on second questions!</a:t>
            </a:r>
          </a:p>
          <a:p>
            <a:pPr algn="ctr"/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5689208" y="111067"/>
            <a:ext cx="3454792" cy="67403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Lesson</a:t>
            </a:r>
          </a:p>
          <a:p>
            <a:pPr algn="ctr"/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Flowchart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526516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triangle">
            <a:avLst>
              <a:gd name="adj" fmla="val 50000"/>
            </a:avLst>
          </a:prstGeom>
          <a:solidFill>
            <a:srgbClr val="003300"/>
          </a:solidFill>
          <a:ln w="2857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Times New Roman" pitchFamily="18" charset="0"/>
            </a:endParaRP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1447800" y="4724400"/>
            <a:ext cx="62484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2743200" y="2743200"/>
            <a:ext cx="36576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3505200" y="4724400"/>
            <a:ext cx="0" cy="213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6096000" y="4724400"/>
            <a:ext cx="0" cy="213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4572000" y="2743200"/>
            <a:ext cx="0" cy="19812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914400" y="6400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CC00"/>
                </a:solidFill>
                <a:latin typeface="Times New Roman" pitchFamily="18" charset="0"/>
              </a:rPr>
              <a:t>50 POINTS		50 POINTS		50 POINTS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2286000" y="42672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CC00"/>
                </a:solidFill>
                <a:latin typeface="Times New Roman" pitchFamily="18" charset="0"/>
              </a:rPr>
              <a:t>100 POINTS		100 POINTS	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3657600" y="22860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CC00"/>
                </a:solidFill>
                <a:latin typeface="Times New Roman" pitchFamily="18" charset="0"/>
              </a:rPr>
              <a:t>200 POINTS</a:t>
            </a:r>
          </a:p>
        </p:txBody>
      </p:sp>
      <p:sp>
        <p:nvSpPr>
          <p:cNvPr id="391179" name="Text Box 11"/>
          <p:cNvSpPr txBox="1">
            <a:spLocks noChangeArrowheads="1"/>
          </p:cNvSpPr>
          <p:nvPr/>
        </p:nvSpPr>
        <p:spPr bwMode="auto">
          <a:xfrm>
            <a:off x="1143000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2400" b="1">
                <a:solidFill>
                  <a:srgbClr val="EAEAEA"/>
                </a:solidFill>
                <a:latin typeface="Times New Roman" pitchFamily="18" charset="0"/>
              </a:rPr>
              <a:t>Principal</a:t>
            </a:r>
          </a:p>
        </p:txBody>
      </p:sp>
      <p:grpSp>
        <p:nvGrpSpPr>
          <p:cNvPr id="34828" name="Group 12"/>
          <p:cNvGrpSpPr>
            <a:grpSpLocks/>
          </p:cNvGrpSpPr>
          <p:nvPr/>
        </p:nvGrpSpPr>
        <p:grpSpPr bwMode="auto">
          <a:xfrm>
            <a:off x="1714500" y="-252413"/>
            <a:ext cx="5659438" cy="5540376"/>
            <a:chOff x="1128" y="1041"/>
            <a:chExt cx="3565" cy="3490"/>
          </a:xfrm>
        </p:grpSpPr>
        <p:sp>
          <p:nvSpPr>
            <p:cNvPr id="34844" name="WordArt 13"/>
            <p:cNvSpPr>
              <a:spLocks noChangeArrowheads="1" noChangeShapeType="1" noTextEdit="1"/>
            </p:cNvSpPr>
            <p:nvPr/>
          </p:nvSpPr>
          <p:spPr bwMode="auto">
            <a:xfrm rot="-3350821">
              <a:off x="-365" y="2534"/>
              <a:ext cx="3490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 Black"/>
                </a:rPr>
                <a:t>Triangle</a:t>
              </a:r>
            </a:p>
          </p:txBody>
        </p:sp>
        <p:sp>
          <p:nvSpPr>
            <p:cNvPr id="34845" name="WordArt 14"/>
            <p:cNvSpPr>
              <a:spLocks noChangeArrowheads="1" noChangeShapeType="1" noTextEdit="1"/>
            </p:cNvSpPr>
            <p:nvPr/>
          </p:nvSpPr>
          <p:spPr bwMode="auto">
            <a:xfrm rot="3215433">
              <a:off x="2863" y="2522"/>
              <a:ext cx="325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 Black"/>
                </a:rPr>
                <a:t>Trivia</a:t>
              </a:r>
            </a:p>
          </p:txBody>
        </p:sp>
      </p:grpSp>
      <p:sp>
        <p:nvSpPr>
          <p:cNvPr id="34829" name="Text Box 15"/>
          <p:cNvSpPr txBox="1">
            <a:spLocks noChangeArrowheads="1"/>
          </p:cNvSpPr>
          <p:nvPr/>
        </p:nvSpPr>
        <p:spPr bwMode="auto">
          <a:xfrm>
            <a:off x="0" y="0"/>
            <a:ext cx="29718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FF99"/>
                </a:solidFill>
                <a:latin typeface="Comic Sans MS" pitchFamily="66" charset="0"/>
              </a:rPr>
              <a:t>Organizing Theme: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66"/>
                </a:solidFill>
                <a:latin typeface="Comic Sans MS" pitchFamily="66" charset="0"/>
              </a:rPr>
              <a:t>Things someone would say…</a:t>
            </a:r>
          </a:p>
        </p:txBody>
      </p:sp>
      <p:sp>
        <p:nvSpPr>
          <p:cNvPr id="391184" name="Text Box 16"/>
          <p:cNvSpPr txBox="1">
            <a:spLocks noChangeArrowheads="1"/>
          </p:cNvSpPr>
          <p:nvPr/>
        </p:nvSpPr>
        <p:spPr bwMode="auto">
          <a:xfrm>
            <a:off x="4419600" y="2819400"/>
            <a:ext cx="2590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2400" b="1">
                <a:solidFill>
                  <a:srgbClr val="EAEAEA"/>
                </a:solidFill>
                <a:latin typeface="Times New Roman" pitchFamily="18" charset="0"/>
              </a:rPr>
              <a:t>Student</a:t>
            </a:r>
          </a:p>
        </p:txBody>
      </p:sp>
      <p:sp>
        <p:nvSpPr>
          <p:cNvPr id="391185" name="Text Box 17"/>
          <p:cNvSpPr txBox="1">
            <a:spLocks noChangeArrowheads="1"/>
          </p:cNvSpPr>
          <p:nvPr/>
        </p:nvSpPr>
        <p:spPr bwMode="auto">
          <a:xfrm>
            <a:off x="5791200" y="4800600"/>
            <a:ext cx="24384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2400" b="1">
                <a:solidFill>
                  <a:srgbClr val="EAEAEA"/>
                </a:solidFill>
                <a:latin typeface="Times New Roman" pitchFamily="18" charset="0"/>
              </a:rPr>
              <a:t>Teacher</a:t>
            </a:r>
          </a:p>
        </p:txBody>
      </p:sp>
      <p:sp>
        <p:nvSpPr>
          <p:cNvPr id="391186" name="Text Box 18"/>
          <p:cNvSpPr txBox="1">
            <a:spLocks noChangeArrowheads="1"/>
          </p:cNvSpPr>
          <p:nvPr/>
        </p:nvSpPr>
        <p:spPr bwMode="auto">
          <a:xfrm>
            <a:off x="3124200" y="4800600"/>
            <a:ext cx="3276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2400" b="1">
                <a:solidFill>
                  <a:srgbClr val="EAEAEA"/>
                </a:solidFill>
                <a:latin typeface="Times New Roman" pitchFamily="18" charset="0"/>
              </a:rPr>
              <a:t>Superintendent</a:t>
            </a:r>
          </a:p>
        </p:txBody>
      </p:sp>
      <p:sp>
        <p:nvSpPr>
          <p:cNvPr id="391187" name="Text Box 19"/>
          <p:cNvSpPr txBox="1">
            <a:spLocks noChangeArrowheads="1"/>
          </p:cNvSpPr>
          <p:nvPr/>
        </p:nvSpPr>
        <p:spPr bwMode="auto">
          <a:xfrm>
            <a:off x="2514600" y="2819400"/>
            <a:ext cx="2209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2400" b="1">
                <a:solidFill>
                  <a:srgbClr val="EAEAEA"/>
                </a:solidFill>
                <a:latin typeface="Times New Roman" pitchFamily="18" charset="0"/>
              </a:rPr>
              <a:t>Parent</a:t>
            </a:r>
          </a:p>
        </p:txBody>
      </p:sp>
      <p:sp>
        <p:nvSpPr>
          <p:cNvPr id="391188" name="Text Box 20"/>
          <p:cNvSpPr txBox="1">
            <a:spLocks noChangeArrowheads="1"/>
          </p:cNvSpPr>
          <p:nvPr/>
        </p:nvSpPr>
        <p:spPr bwMode="auto">
          <a:xfrm>
            <a:off x="3429000" y="1981200"/>
            <a:ext cx="25146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EAEAEA"/>
                </a:solidFill>
                <a:latin typeface="Times New Roman" pitchFamily="18" charset="0"/>
              </a:rPr>
              <a:t>Bus Driver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81800" y="0"/>
            <a:ext cx="2362200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EDUCATIONAL</a:t>
            </a: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STAKEHOLDER EDITION</a:t>
            </a:r>
          </a:p>
        </p:txBody>
      </p:sp>
      <p:pic>
        <p:nvPicPr>
          <p:cNvPr id="75782" name="Picture 6" descr="http://tbn1.google.com/images?q=tbn:bZnRWA_Owfpz9M:http://www.ctf-fce.ca/images/Teaching%2520in%2520Canada/teacher_in_classroom.jpg">
            <a:hlinkClick r:id="rId3" invalidUrl="http://images.google.com/imgres?imgurl=http://www.ctf-fce.ca/images/Teaching in Canada/teacher_in_classroom.jpg&amp;imgrefurl=http://www.ctf-fce.ca/e/teaching_in_canada/teacher_exchange_programs.asp&amp;usg=__IIZFINZy1cHIndSMLA0cXbsaDVY=&amp;h=339&amp;w=421&amp;sz=47&amp;hl=en&amp;start=2&amp;um=1&amp;tbnid=bZnRWA_Owfpz9M:&amp;tbnh=101&amp;tbnw=125&amp;prev=/images?q=teacher&amp;hl=en&amp;rls=com.microsoft:en-us:IE-SearchBox&amp;rlz=1I7DKUS_en&amp;sa=N&amp;um=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5257800"/>
            <a:ext cx="132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4" name="Picture 8" descr="http://tbn0.google.com/images?q=tbn:GyEcP1E_lLjDmM:http://www.kidport.com/Graphics/ParentTeach/Parent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3124200"/>
            <a:ext cx="13716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6" name="Picture 10" descr="http://tbn1.google.com/images?q=tbn:6MBBxfpl8negFM:http://english.arizona.edu/public/Image/student_photo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320040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23724" y="736601"/>
            <a:ext cx="1489934" cy="11160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/>
          <a:srcRect l="5969" t="4000" r="2487" b="34665"/>
          <a:stretch/>
        </p:blipFill>
        <p:spPr>
          <a:xfrm>
            <a:off x="4191000" y="5195123"/>
            <a:ext cx="1154430" cy="11544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1"/>
          <a:srcRect l="38637" t="19270" r="36948" b="44341"/>
          <a:stretch/>
        </p:blipFill>
        <p:spPr>
          <a:xfrm>
            <a:off x="1737326" y="5143500"/>
            <a:ext cx="1055066" cy="119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9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9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9" grpId="0"/>
      <p:bldP spid="391184" grpId="0"/>
      <p:bldP spid="391185" grpId="0"/>
      <p:bldP spid="391186" grpId="0"/>
      <p:bldP spid="391187" grpId="0"/>
      <p:bldP spid="3911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ChangeArrowheads="1"/>
          </p:cNvSpPr>
          <p:nvPr/>
        </p:nvSpPr>
        <p:spPr bwMode="auto">
          <a:xfrm>
            <a:off x="5486400" y="3276600"/>
            <a:ext cx="914400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5379" name="AutoShape 3"/>
          <p:cNvSpPr>
            <a:spLocks noChangeArrowheads="1"/>
          </p:cNvSpPr>
          <p:nvPr/>
        </p:nvSpPr>
        <p:spPr bwMode="auto">
          <a:xfrm>
            <a:off x="381000" y="76200"/>
            <a:ext cx="8763000" cy="6400800"/>
          </a:xfrm>
          <a:prstGeom prst="triangle">
            <a:avLst>
              <a:gd name="adj" fmla="val 50000"/>
            </a:avLst>
          </a:prstGeom>
          <a:solidFill>
            <a:srgbClr val="800000"/>
          </a:solidFill>
          <a:ln w="2857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Times New Roman" pitchFamily="18" charset="0"/>
            </a:endParaRPr>
          </a:p>
        </p:txBody>
      </p:sp>
      <p:sp>
        <p:nvSpPr>
          <p:cNvPr id="485380" name="Line 4"/>
          <p:cNvSpPr>
            <a:spLocks noChangeShapeType="1"/>
          </p:cNvSpPr>
          <p:nvPr/>
        </p:nvSpPr>
        <p:spPr bwMode="auto">
          <a:xfrm>
            <a:off x="1752600" y="4419600"/>
            <a:ext cx="60198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381" name="Line 5"/>
          <p:cNvSpPr>
            <a:spLocks noChangeShapeType="1"/>
          </p:cNvSpPr>
          <p:nvPr/>
        </p:nvSpPr>
        <p:spPr bwMode="auto">
          <a:xfrm>
            <a:off x="3124200" y="2514600"/>
            <a:ext cx="32766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382" name="Line 6"/>
          <p:cNvSpPr>
            <a:spLocks noChangeShapeType="1"/>
          </p:cNvSpPr>
          <p:nvPr/>
        </p:nvSpPr>
        <p:spPr bwMode="auto">
          <a:xfrm>
            <a:off x="3657600" y="4495800"/>
            <a:ext cx="0" cy="19812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383" name="Line 7"/>
          <p:cNvSpPr>
            <a:spLocks noChangeShapeType="1"/>
          </p:cNvSpPr>
          <p:nvPr/>
        </p:nvSpPr>
        <p:spPr bwMode="auto">
          <a:xfrm>
            <a:off x="6096000" y="4495800"/>
            <a:ext cx="0" cy="19812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384" name="Line 8"/>
          <p:cNvSpPr>
            <a:spLocks noChangeShapeType="1"/>
          </p:cNvSpPr>
          <p:nvPr/>
        </p:nvSpPr>
        <p:spPr bwMode="auto">
          <a:xfrm>
            <a:off x="4953000" y="2514600"/>
            <a:ext cx="0" cy="19050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385" name="Text Box 9"/>
          <p:cNvSpPr txBox="1">
            <a:spLocks noChangeArrowheads="1"/>
          </p:cNvSpPr>
          <p:nvPr/>
        </p:nvSpPr>
        <p:spPr bwMode="auto">
          <a:xfrm>
            <a:off x="1219200" y="60198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FFCC00"/>
                </a:solidFill>
                <a:latin typeface="Times New Roman" pitchFamily="18" charset="0"/>
              </a:rPr>
              <a:t>50 POINTS		50 POINTS		50 POINTS</a:t>
            </a:r>
          </a:p>
        </p:txBody>
      </p:sp>
      <p:sp>
        <p:nvSpPr>
          <p:cNvPr id="485386" name="Text Box 10"/>
          <p:cNvSpPr txBox="1">
            <a:spLocks noChangeArrowheads="1"/>
          </p:cNvSpPr>
          <p:nvPr/>
        </p:nvSpPr>
        <p:spPr bwMode="auto">
          <a:xfrm>
            <a:off x="2667000" y="40386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FFCC00"/>
                </a:solidFill>
                <a:latin typeface="Times New Roman" pitchFamily="18" charset="0"/>
              </a:rPr>
              <a:t>100 POINTS		100 POINTS	</a:t>
            </a:r>
          </a:p>
        </p:txBody>
      </p:sp>
      <p:sp>
        <p:nvSpPr>
          <p:cNvPr id="485387" name="Text Box 11"/>
          <p:cNvSpPr txBox="1">
            <a:spLocks noChangeArrowheads="1"/>
          </p:cNvSpPr>
          <p:nvPr/>
        </p:nvSpPr>
        <p:spPr bwMode="auto">
          <a:xfrm>
            <a:off x="3886200" y="21336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CC00"/>
                </a:solidFill>
                <a:latin typeface="Times New Roman" pitchFamily="18" charset="0"/>
              </a:rPr>
              <a:t>200 POINTS</a:t>
            </a:r>
          </a:p>
        </p:txBody>
      </p:sp>
      <p:sp>
        <p:nvSpPr>
          <p:cNvPr id="485388" name="Text Box 12"/>
          <p:cNvSpPr txBox="1">
            <a:spLocks noChangeArrowheads="1"/>
          </p:cNvSpPr>
          <p:nvPr/>
        </p:nvSpPr>
        <p:spPr bwMode="auto">
          <a:xfrm>
            <a:off x="182696" y="256400"/>
            <a:ext cx="1863011" cy="954107"/>
          </a:xfrm>
          <a:prstGeom prst="rect">
            <a:avLst/>
          </a:prstGeom>
          <a:solidFill>
            <a:srgbClr val="00FFFF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1400" dirty="0">
              <a:solidFill>
                <a:srgbClr val="000066"/>
              </a:solidFill>
            </a:endParaRPr>
          </a:p>
          <a:p>
            <a:pPr algn="ctr"/>
            <a:r>
              <a:rPr lang="en-US" sz="2800" b="1" dirty="0">
                <a:solidFill>
                  <a:srgbClr val="660066"/>
                </a:solidFill>
              </a:rPr>
              <a:t>Geometry</a:t>
            </a:r>
          </a:p>
          <a:p>
            <a:endParaRPr lang="en-US" sz="1400" dirty="0">
              <a:solidFill>
                <a:srgbClr val="000066"/>
              </a:solidFill>
            </a:endParaRPr>
          </a:p>
        </p:txBody>
      </p:sp>
      <p:sp>
        <p:nvSpPr>
          <p:cNvPr id="485390" name="Text Box 14"/>
          <p:cNvSpPr txBox="1">
            <a:spLocks noChangeArrowheads="1"/>
          </p:cNvSpPr>
          <p:nvPr/>
        </p:nvSpPr>
        <p:spPr bwMode="auto">
          <a:xfrm>
            <a:off x="3882312" y="4447427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Rectangle</a:t>
            </a:r>
            <a:endParaRPr lang="en-US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5391" name="Text Box 15"/>
          <p:cNvSpPr txBox="1">
            <a:spLocks noChangeArrowheads="1"/>
          </p:cNvSpPr>
          <p:nvPr/>
        </p:nvSpPr>
        <p:spPr bwMode="auto">
          <a:xfrm>
            <a:off x="2948651" y="2613460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Equilateral</a:t>
            </a:r>
            <a:endParaRPr lang="en-US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5392" name="Text Box 16"/>
          <p:cNvSpPr txBox="1">
            <a:spLocks noChangeArrowheads="1"/>
          </p:cNvSpPr>
          <p:nvPr/>
        </p:nvSpPr>
        <p:spPr bwMode="auto">
          <a:xfrm>
            <a:off x="3861122" y="550980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Volume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5393" name="Text Box 17"/>
          <p:cNvSpPr txBox="1">
            <a:spLocks noChangeArrowheads="1"/>
          </p:cNvSpPr>
          <p:nvPr/>
        </p:nvSpPr>
        <p:spPr bwMode="auto">
          <a:xfrm>
            <a:off x="4929851" y="2633567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Plane</a:t>
            </a:r>
            <a:endParaRPr lang="en-US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5394" name="Text Box 18"/>
          <p:cNvSpPr txBox="1">
            <a:spLocks noChangeArrowheads="1"/>
          </p:cNvSpPr>
          <p:nvPr/>
        </p:nvSpPr>
        <p:spPr bwMode="auto">
          <a:xfrm>
            <a:off x="6045994" y="4419600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Sphere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85395" name="Text Box 19"/>
          <p:cNvSpPr txBox="1">
            <a:spLocks noChangeArrowheads="1"/>
          </p:cNvSpPr>
          <p:nvPr/>
        </p:nvSpPr>
        <p:spPr bwMode="auto">
          <a:xfrm>
            <a:off x="1568544" y="4424785"/>
            <a:ext cx="2122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Quadrilateral</a:t>
            </a:r>
            <a:endParaRPr lang="en-US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2" descr="Image result for volum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" r="36790" b="8799"/>
          <a:stretch/>
        </p:blipFill>
        <p:spPr>
          <a:xfrm>
            <a:off x="4419600" y="1121541"/>
            <a:ext cx="800100" cy="9501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224" y="3123057"/>
            <a:ext cx="1552575" cy="9356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915" y="3090388"/>
            <a:ext cx="1114353" cy="9663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6631" y="4864642"/>
            <a:ext cx="1267563" cy="1185609"/>
          </a:xfrm>
          <a:prstGeom prst="rect">
            <a:avLst/>
          </a:prstGeom>
        </p:spPr>
      </p:pic>
      <p:sp>
        <p:nvSpPr>
          <p:cNvPr id="13" name="AutoShape 4" descr="Image result for rectangle"/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0196" y="4983542"/>
            <a:ext cx="1543052" cy="9112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4439" y="4913855"/>
            <a:ext cx="1265617" cy="107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8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8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8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90" grpId="0"/>
      <p:bldP spid="485391" grpId="0"/>
      <p:bldP spid="485392" grpId="0"/>
      <p:bldP spid="485393" grpId="0"/>
      <p:bldP spid="485394" grpId="0"/>
      <p:bldP spid="48539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381000" y="76200"/>
            <a:ext cx="8763000" cy="64008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2857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Times New Roman" pitchFamily="18" charset="0"/>
            </a:endParaRPr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1752600" y="4419600"/>
            <a:ext cx="60198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3124200" y="2514600"/>
            <a:ext cx="32766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3657600" y="4495800"/>
            <a:ext cx="0" cy="19812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6096000" y="4495800"/>
            <a:ext cx="0" cy="19812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4953000" y="2514600"/>
            <a:ext cx="0" cy="19050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1219200" y="6019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CC00"/>
                </a:solidFill>
                <a:latin typeface="Times New Roman" pitchFamily="18" charset="0"/>
              </a:rPr>
              <a:t>50 POINTS		50 POINTS		50 POINTS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2667000" y="40386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CC00"/>
                </a:solidFill>
                <a:latin typeface="Times New Roman" pitchFamily="18" charset="0"/>
              </a:rPr>
              <a:t>100 POINTS		100 POINTS	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3886200" y="21336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CC00"/>
                </a:solidFill>
                <a:latin typeface="Times New Roman" pitchFamily="18" charset="0"/>
              </a:rPr>
              <a:t>200 POINTS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313674" y="255588"/>
            <a:ext cx="2420856" cy="1384995"/>
          </a:xfrm>
          <a:prstGeom prst="rect">
            <a:avLst/>
          </a:prstGeom>
          <a:solidFill>
            <a:srgbClr val="00FF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0066"/>
                </a:solidFill>
              </a:rPr>
              <a:t>Higher-Order</a:t>
            </a:r>
          </a:p>
          <a:p>
            <a:pPr algn="ctr"/>
            <a:r>
              <a:rPr lang="en-US" sz="2800" b="1" dirty="0">
                <a:solidFill>
                  <a:srgbClr val="000066"/>
                </a:solidFill>
              </a:rPr>
              <a:t>Student</a:t>
            </a:r>
          </a:p>
          <a:p>
            <a:pPr algn="ctr"/>
            <a:r>
              <a:rPr lang="en-US" sz="2800" b="1" dirty="0">
                <a:solidFill>
                  <a:srgbClr val="000066"/>
                </a:solidFill>
              </a:rPr>
              <a:t>Thinking</a:t>
            </a:r>
          </a:p>
        </p:txBody>
      </p:sp>
      <p:sp>
        <p:nvSpPr>
          <p:cNvPr id="484364" name="Text Box 12"/>
          <p:cNvSpPr txBox="1">
            <a:spLocks noChangeArrowheads="1"/>
          </p:cNvSpPr>
          <p:nvPr/>
        </p:nvSpPr>
        <p:spPr bwMode="auto">
          <a:xfrm>
            <a:off x="3828222" y="4384399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+mj-lt"/>
              </a:rPr>
              <a:t>Sequence</a:t>
            </a:r>
            <a:endParaRPr lang="en-US" sz="2400" dirty="0">
              <a:latin typeface="+mj-lt"/>
            </a:endParaRPr>
          </a:p>
        </p:txBody>
      </p:sp>
      <p:sp>
        <p:nvSpPr>
          <p:cNvPr id="484365" name="Text Box 13"/>
          <p:cNvSpPr txBox="1">
            <a:spLocks noChangeArrowheads="1"/>
          </p:cNvSpPr>
          <p:nvPr/>
        </p:nvSpPr>
        <p:spPr bwMode="auto">
          <a:xfrm>
            <a:off x="2895600" y="2547316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+mn-lt"/>
              </a:rPr>
              <a:t>Justify</a:t>
            </a:r>
            <a:endParaRPr lang="en-US" sz="2400" dirty="0">
              <a:latin typeface="+mn-lt"/>
            </a:endParaRPr>
          </a:p>
        </p:txBody>
      </p:sp>
      <p:sp>
        <p:nvSpPr>
          <p:cNvPr id="484366" name="Text Box 14"/>
          <p:cNvSpPr txBox="1">
            <a:spLocks noChangeArrowheads="1"/>
          </p:cNvSpPr>
          <p:nvPr/>
        </p:nvSpPr>
        <p:spPr bwMode="auto">
          <a:xfrm>
            <a:off x="3732972" y="482340"/>
            <a:ext cx="198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+mn-lt"/>
              </a:rPr>
              <a:t>Predict</a:t>
            </a:r>
            <a:endParaRPr lang="en-US" sz="2400" dirty="0">
              <a:latin typeface="+mn-lt"/>
            </a:endParaRPr>
          </a:p>
        </p:txBody>
      </p:sp>
      <p:sp>
        <p:nvSpPr>
          <p:cNvPr id="484367" name="Text Box 15"/>
          <p:cNvSpPr txBox="1">
            <a:spLocks noChangeArrowheads="1"/>
          </p:cNvSpPr>
          <p:nvPr/>
        </p:nvSpPr>
        <p:spPr bwMode="auto">
          <a:xfrm>
            <a:off x="4818822" y="2534792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+mj-lt"/>
              </a:rPr>
              <a:t>Innovate</a:t>
            </a:r>
            <a:endParaRPr lang="en-US" sz="2400" dirty="0">
              <a:latin typeface="+mj-lt"/>
            </a:endParaRPr>
          </a:p>
        </p:txBody>
      </p:sp>
      <p:sp>
        <p:nvSpPr>
          <p:cNvPr id="484368" name="Text Box 16"/>
          <p:cNvSpPr txBox="1">
            <a:spLocks noChangeArrowheads="1"/>
          </p:cNvSpPr>
          <p:nvPr/>
        </p:nvSpPr>
        <p:spPr bwMode="auto">
          <a:xfrm>
            <a:off x="6096000" y="4420428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+mj-lt"/>
              </a:rPr>
              <a:t>Explain</a:t>
            </a:r>
            <a:endParaRPr lang="en-US" sz="2400" dirty="0">
              <a:latin typeface="+mj-lt"/>
            </a:endParaRPr>
          </a:p>
        </p:txBody>
      </p:sp>
      <p:sp>
        <p:nvSpPr>
          <p:cNvPr id="484369" name="Text Box 17"/>
          <p:cNvSpPr txBox="1">
            <a:spLocks noChangeArrowheads="1"/>
          </p:cNvSpPr>
          <p:nvPr/>
        </p:nvSpPr>
        <p:spPr bwMode="auto">
          <a:xfrm>
            <a:off x="1676400" y="4343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+mj-lt"/>
              </a:rPr>
              <a:t>Compare</a:t>
            </a:r>
            <a:endParaRPr lang="en-US" sz="24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608" y="964196"/>
            <a:ext cx="1181928" cy="11819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809" y="3071276"/>
            <a:ext cx="944782" cy="944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712" y="3090087"/>
            <a:ext cx="1754870" cy="9026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4890" y="4859300"/>
            <a:ext cx="1849306" cy="1058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b="16759"/>
          <a:stretch/>
        </p:blipFill>
        <p:spPr>
          <a:xfrm>
            <a:off x="3977965" y="4856301"/>
            <a:ext cx="1731144" cy="10615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9583" y="4903702"/>
            <a:ext cx="1517617" cy="105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23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8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8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8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64" grpId="0"/>
      <p:bldP spid="484365" grpId="0"/>
      <p:bldP spid="484366" grpId="0"/>
      <p:bldP spid="484367" grpId="0"/>
      <p:bldP spid="484368" grpId="0"/>
      <p:bldP spid="4843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FCCFF"/>
                </a:solidFill>
                <a:latin typeface="Comic Sans MS" charset="0"/>
                <a:ea typeface="Comic Sans MS" charset="0"/>
                <a:cs typeface="Comic Sans MS" charset="0"/>
              </a:rPr>
              <a:t>4 – second partner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228600" y="5105400"/>
            <a:ext cx="8686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2800" kern="0" dirty="0">
                <a:solidFill>
                  <a:srgbClr val="FFCCFF"/>
                </a:solidFill>
                <a:latin typeface="Comic Sans MS" charset="0"/>
                <a:ea typeface="Comic Sans MS" charset="0"/>
                <a:cs typeface="Comic Sans MS" charset="0"/>
              </a:rPr>
              <a:t>Discuss with your new partner, the elements of lesson planning process that you or your former partner shared earlier.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62" t="4645" r="1831" b="7097"/>
          <a:stretch/>
        </p:blipFill>
        <p:spPr>
          <a:xfrm>
            <a:off x="2514600" y="1739106"/>
            <a:ext cx="438912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34292"/>
      </p:ext>
    </p:extLst>
  </p:cSld>
  <p:clrMapOvr>
    <a:masterClrMapping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54437"/>
            <a:ext cx="5562600" cy="1015663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Clear Objective (</a:t>
            </a:r>
            <a:r>
              <a:rPr lang="en-US" b="1" i="1" dirty="0"/>
              <a:t>Today I will…</a:t>
            </a:r>
            <a:r>
              <a:rPr lang="en-US" b="1" dirty="0"/>
              <a:t>)/Vocabulary </a:t>
            </a:r>
          </a:p>
          <a:p>
            <a:pPr algn="ctr"/>
            <a:r>
              <a:rPr lang="en-US" dirty="0"/>
              <a:t>referenced by teacher/students throughout learning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766669"/>
            <a:ext cx="5638800" cy="1323439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Creating an Environment for Learning </a:t>
            </a:r>
          </a:p>
          <a:p>
            <a:pPr algn="ctr"/>
            <a:r>
              <a:rPr lang="en-US" dirty="0"/>
              <a:t>Provides students with context</a:t>
            </a:r>
          </a:p>
          <a:p>
            <a:pPr algn="ctr"/>
            <a:r>
              <a:rPr lang="en-US" dirty="0"/>
              <a:t>Allows teacher to build/check for background knowledge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3581400"/>
            <a:ext cx="5638800" cy="163121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Helping Students Develop  Understanding </a:t>
            </a:r>
          </a:p>
          <a:p>
            <a:pPr algn="ctr"/>
            <a:r>
              <a:rPr lang="en-US" dirty="0"/>
              <a:t>This is the teaching/learning/discovering phase. Multiple checks for understanding along the way. Modeling, Guided Practice, Independent Practice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5638800"/>
            <a:ext cx="5638800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Helping Students Extend &amp; Apply Knowledge </a:t>
            </a:r>
          </a:p>
          <a:p>
            <a:pPr algn="ctr"/>
            <a:r>
              <a:rPr lang="en-US" dirty="0"/>
              <a:t>Student reflection &amp; doing something with what they learned.</a:t>
            </a:r>
          </a:p>
        </p:txBody>
      </p:sp>
      <p:sp>
        <p:nvSpPr>
          <p:cNvPr id="6" name="Arrow: Down 5"/>
          <p:cNvSpPr/>
          <p:nvPr/>
        </p:nvSpPr>
        <p:spPr bwMode="auto">
          <a:xfrm>
            <a:off x="2667000" y="1270100"/>
            <a:ext cx="533400" cy="496569"/>
          </a:xfrm>
          <a:prstGeom prst="downArrow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Arrow: Down 6"/>
          <p:cNvSpPr/>
          <p:nvPr/>
        </p:nvSpPr>
        <p:spPr bwMode="auto">
          <a:xfrm>
            <a:off x="2656840" y="3104784"/>
            <a:ext cx="533400" cy="496569"/>
          </a:xfrm>
          <a:prstGeom prst="downArrow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Arrow: Down 7"/>
          <p:cNvSpPr/>
          <p:nvPr/>
        </p:nvSpPr>
        <p:spPr bwMode="auto">
          <a:xfrm>
            <a:off x="2656840" y="5212616"/>
            <a:ext cx="533400" cy="496569"/>
          </a:xfrm>
          <a:prstGeom prst="downArrow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88326" y="2078960"/>
            <a:ext cx="2971800" cy="317009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Integration of: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Constant checks for understanding of each student..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Seize opportunities for student collaboration on second questions!</a:t>
            </a:r>
          </a:p>
          <a:p>
            <a:pPr algn="ctr"/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5689208" y="111067"/>
            <a:ext cx="3454792" cy="67403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Lesson</a:t>
            </a:r>
          </a:p>
          <a:p>
            <a:pPr algn="ctr"/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Flowchart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619882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68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70979"/>
      </p:ext>
    </p:extLst>
  </p:cSld>
  <p:clrMapOvr>
    <a:masterClrMapping/>
  </p:clrMapOvr>
  <p:transition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4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92389"/>
      </p:ext>
    </p:extLst>
  </p:cSld>
  <p:clrMapOvr>
    <a:masterClrMapping/>
  </p:clrMapOvr>
  <p:transition spd="slow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r>
              <a:rPr lang="en-US" sz="3600" b="1" cap="small" dirty="0">
                <a:solidFill>
                  <a:srgbClr val="FFCCFF"/>
                </a:solidFill>
              </a:rPr>
              <a:t>Research-Based Lesson Design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0" y="914400"/>
            <a:ext cx="2895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CFFCC"/>
                </a:solidFill>
              </a:rPr>
              <a:t>Creating an Environment for Learning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>
                <a:solidFill>
                  <a:srgbClr val="66FFFF"/>
                </a:solidFill>
              </a:rPr>
              <a:t>Helping Students Develop Understanding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>
                <a:solidFill>
                  <a:srgbClr val="FFFFCC"/>
                </a:solidFill>
              </a:rPr>
              <a:t>Helping Students Extend and Apply Knowledge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914400"/>
            <a:ext cx="3505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CFFCC"/>
                </a:solidFill>
              </a:rPr>
              <a:t>Fluency</a:t>
            </a:r>
          </a:p>
          <a:p>
            <a:pPr algn="ctr"/>
            <a:r>
              <a:rPr lang="en-US" sz="2800" dirty="0">
                <a:solidFill>
                  <a:srgbClr val="CCFFCC"/>
                </a:solidFill>
              </a:rPr>
              <a:t>Opening/ Application Problem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 dirty="0">
                <a:solidFill>
                  <a:srgbClr val="66FFFF"/>
                </a:solidFill>
              </a:rPr>
              <a:t>Concept Development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 dirty="0">
                <a:solidFill>
                  <a:srgbClr val="FFFFCC"/>
                </a:solidFill>
              </a:rPr>
              <a:t>Closure     </a:t>
            </a:r>
          </a:p>
          <a:p>
            <a:pPr algn="ctr"/>
            <a:r>
              <a:rPr lang="en-US" sz="2800" dirty="0">
                <a:solidFill>
                  <a:srgbClr val="FFFFCC"/>
                </a:solidFill>
              </a:rPr>
              <a:t>Debrief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76200" y="2514600"/>
            <a:ext cx="8991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76200" y="4648200"/>
            <a:ext cx="8991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Equals 11"/>
          <p:cNvSpPr/>
          <p:nvPr/>
        </p:nvSpPr>
        <p:spPr bwMode="auto">
          <a:xfrm>
            <a:off x="4191000" y="1371600"/>
            <a:ext cx="838200" cy="609600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Equals 12"/>
          <p:cNvSpPr/>
          <p:nvPr/>
        </p:nvSpPr>
        <p:spPr bwMode="auto">
          <a:xfrm>
            <a:off x="4267200" y="3241089"/>
            <a:ext cx="838200" cy="609600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Equals 13"/>
          <p:cNvSpPr/>
          <p:nvPr/>
        </p:nvSpPr>
        <p:spPr bwMode="auto">
          <a:xfrm>
            <a:off x="4307840" y="5331053"/>
            <a:ext cx="838200" cy="609600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0" y="914400"/>
            <a:ext cx="9144000" cy="6037810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08610"/>
            <a:ext cx="7200900" cy="581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1338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 animBg="1"/>
      <p:bldP spid="13" grpId="0" animBg="1"/>
      <p:bldP spid="14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1063235"/>
            <a:ext cx="8229600" cy="651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buSzPct val="25000"/>
            </a:pPr>
            <a:r>
              <a:rPr lang="en"/>
              <a:t>Mission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1906125"/>
            <a:ext cx="8229600" cy="3876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" sz="4800">
                <a:solidFill>
                  <a:srgbClr val="FFFFFF"/>
                </a:solidFill>
              </a:rPr>
              <a:t>In Avondale, </a:t>
            </a:r>
            <a:r>
              <a:rPr lang="en" sz="4800">
                <a:solidFill>
                  <a:srgbClr val="FFFF00"/>
                </a:solidFill>
              </a:rPr>
              <a:t>every student</a:t>
            </a:r>
            <a:r>
              <a:rPr lang="en" sz="4800">
                <a:solidFill>
                  <a:srgbClr val="FFFFFF"/>
                </a:solidFill>
              </a:rPr>
              <a:t> will grow as a </a:t>
            </a:r>
            <a:r>
              <a:rPr lang="en" sz="4800">
                <a:solidFill>
                  <a:srgbClr val="FFFF00"/>
                </a:solidFill>
              </a:rPr>
              <a:t>thinker</a:t>
            </a:r>
            <a:r>
              <a:rPr lang="en" sz="4800">
                <a:solidFill>
                  <a:srgbClr val="FFFFFF"/>
                </a:solidFill>
              </a:rPr>
              <a:t>, </a:t>
            </a:r>
            <a:r>
              <a:rPr lang="en" sz="4800">
                <a:solidFill>
                  <a:srgbClr val="FFFF00"/>
                </a:solidFill>
              </a:rPr>
              <a:t>problem solver</a:t>
            </a:r>
            <a:r>
              <a:rPr lang="en" sz="4800">
                <a:solidFill>
                  <a:srgbClr val="FFFFFF"/>
                </a:solidFill>
              </a:rPr>
              <a:t> and </a:t>
            </a:r>
            <a:r>
              <a:rPr lang="en" sz="4800">
                <a:solidFill>
                  <a:srgbClr val="FFFF00"/>
                </a:solidFill>
              </a:rPr>
              <a:t>communicator</a:t>
            </a:r>
            <a:r>
              <a:rPr lang="en" sz="4800">
                <a:solidFill>
                  <a:srgbClr val="FFFFFF"/>
                </a:solidFill>
              </a:rPr>
              <a:t> to pursue a </a:t>
            </a:r>
            <a:r>
              <a:rPr lang="en" sz="4800">
                <a:solidFill>
                  <a:srgbClr val="FFFF00"/>
                </a:solidFill>
              </a:rPr>
              <a:t>future without limits.</a:t>
            </a:r>
            <a:br>
              <a:rPr lang="en" sz="4800">
                <a:solidFill>
                  <a:srgbClr val="FFFF00"/>
                </a:solidFill>
                <a:highlight>
                  <a:srgbClr val="F4CCCC"/>
                </a:highlight>
              </a:rPr>
            </a:br>
            <a:endParaRPr lang="en" sz="4800">
              <a:solidFill>
                <a:srgbClr val="FFFF00"/>
              </a:solidFill>
              <a:highlight>
                <a:srgbClr val="F4CCCC"/>
              </a:highlight>
            </a:endParaRPr>
          </a:p>
          <a:p>
            <a:pPr>
              <a:buClr>
                <a:schemeClr val="dk1"/>
              </a:buClr>
              <a:buSzPct val="25000"/>
            </a:pPr>
            <a:endParaRPr sz="1000" i="1">
              <a:solidFill>
                <a:schemeClr val="dk1"/>
              </a:solidFill>
              <a:highlight>
                <a:srgbClr val="F4CCCC"/>
              </a:highlight>
              <a:latin typeface="Arial"/>
              <a:ea typeface="Arial"/>
              <a:cs typeface="Arial"/>
              <a:sym typeface="Arial"/>
            </a:endParaRPr>
          </a:p>
          <a:p>
            <a:pPr>
              <a:buSzPct val="250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2402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sz="4000" dirty="0"/>
              <a:t>Content Neutral Structure:</a:t>
            </a:r>
            <a:r>
              <a:rPr lang="en-US" dirty="0"/>
              <a:t> </a:t>
            </a:r>
            <a:br>
              <a:rPr lang="en-US" dirty="0"/>
            </a:br>
            <a:r>
              <a:rPr lang="en-US" b="1" dirty="0">
                <a:solidFill>
                  <a:srgbClr val="66FFFF"/>
                </a:solidFill>
                <a:latin typeface="Comic Sans MS" charset="0"/>
                <a:ea typeface="Comic Sans MS" charset="0"/>
                <a:cs typeface="Comic Sans MS" charset="0"/>
              </a:rPr>
              <a:t>BLIND SEQUENCING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" y="1371600"/>
            <a:ext cx="8915400" cy="489364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702030302020204" pitchFamily="66" charset="0"/>
              </a:rPr>
              <a:t>Directions:</a:t>
            </a:r>
          </a:p>
          <a:p>
            <a:endParaRPr lang="en-US" sz="2400" b="1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mic Sans MS" panose="030F0702030302020204" pitchFamily="66" charset="0"/>
              </a:rPr>
              <a:t>Deal the cards facedown to each team member.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mic Sans MS" panose="030F0702030302020204" pitchFamily="66" charset="0"/>
              </a:rPr>
              <a:t>You may look at your card(s) but not allow else to see your card(s).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mic Sans MS" panose="030F0702030302020204" pitchFamily="66" charset="0"/>
              </a:rPr>
              <a:t>The team member seated clockwise next to the dealer should describe the lesson component on a card. Others may ask questions. Place card facedown on the table.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mic Sans MS" panose="030F0702030302020204" pitchFamily="66" charset="0"/>
              </a:rPr>
              <a:t>Then the next team member will describe the lesson component on one of their cards.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mic Sans MS" panose="030F0702030302020204" pitchFamily="66" charset="0"/>
              </a:rPr>
              <a:t>The team must sequence the cards without looking until all cards are down.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9900" y="5903893"/>
            <a:ext cx="8229600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MODELED WITH THE AVONDALE </a:t>
            </a:r>
          </a:p>
          <a:p>
            <a:pPr algn="ctr"/>
            <a:r>
              <a:rPr lang="en-US" sz="2800" dirty="0"/>
              <a:t>MATH LESSON GUIDE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1406"/>
            <a:ext cx="2209800" cy="175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40314"/>
      </p:ext>
    </p:extLst>
  </p:cSld>
  <p:clrMapOvr>
    <a:masterClrMapping/>
  </p:clrMapOvr>
  <p:transition spd="slow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284" y="1848230"/>
            <a:ext cx="2346019" cy="16371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151" y="87012"/>
            <a:ext cx="2304376" cy="16371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420" y="101109"/>
            <a:ext cx="2350756" cy="1608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880419"/>
            <a:ext cx="2385201" cy="1662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5821" y="1832932"/>
            <a:ext cx="2304376" cy="1596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539" y="3670959"/>
            <a:ext cx="2391396" cy="15188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9284" y="3720951"/>
            <a:ext cx="2385201" cy="14688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4529" y="3720951"/>
            <a:ext cx="2304376" cy="14706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8800" y="5266039"/>
            <a:ext cx="2522202" cy="15779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9200" y="5266039"/>
            <a:ext cx="2546461" cy="15919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7826" y="136669"/>
            <a:ext cx="2405975" cy="159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1194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200" dirty="0"/>
              <a:t>Sequencing the Guaranteed &amp; Viable Curriculum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27" y="1066800"/>
            <a:ext cx="8822146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9340"/>
      </p:ext>
    </p:extLst>
  </p:cSld>
  <p:clrMapOvr>
    <a:masterClrMapping/>
  </p:clrMapOvr>
  <p:transition spd="slow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685800"/>
            <a:ext cx="8915400" cy="600471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200" dirty="0"/>
              <a:t>Clarifying the Guaranteed &amp; Viable Curriculum</a:t>
            </a:r>
          </a:p>
        </p:txBody>
      </p:sp>
    </p:spTree>
    <p:extLst>
      <p:ext uri="{BB962C8B-B14F-4D97-AF65-F5344CB8AC3E}">
        <p14:creationId xmlns:p14="http://schemas.microsoft.com/office/powerpoint/2010/main" val="1591675955"/>
      </p:ext>
    </p:extLst>
  </p:cSld>
  <p:clrMapOvr>
    <a:masterClrMapping/>
  </p:clrMapOvr>
  <p:transition spd="slow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0256"/>
            <a:ext cx="6934200" cy="865188"/>
          </a:xfrm>
        </p:spPr>
        <p:txBody>
          <a:bodyPr/>
          <a:lstStyle/>
          <a:p>
            <a:pPr algn="l"/>
            <a:r>
              <a:rPr lang="en-US" b="1"/>
              <a:t>Math Process</a:t>
            </a:r>
            <a:r>
              <a:rPr lang="en-US" b="1" dirty="0"/>
              <a:t> </a:t>
            </a:r>
            <a:r>
              <a:rPr lang="en-US" b="1"/>
              <a:t>Standards</a:t>
            </a:r>
            <a:endParaRPr lang="en-US" b="1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9" r="3896" b="58387"/>
          <a:stretch/>
        </p:blipFill>
        <p:spPr bwMode="auto">
          <a:xfrm>
            <a:off x="228600" y="1143000"/>
            <a:ext cx="8686800" cy="49819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947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087542" cy="54102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200" dirty="0"/>
              <a:t>Resources to Support a</a:t>
            </a:r>
            <a:br>
              <a:rPr lang="en-US" sz="3200" dirty="0"/>
            </a:br>
            <a:r>
              <a:rPr lang="en-US" sz="3200" dirty="0"/>
              <a:t> Guaranteed &amp; Viable Curriculum</a:t>
            </a:r>
          </a:p>
        </p:txBody>
      </p:sp>
    </p:spTree>
    <p:extLst>
      <p:ext uri="{BB962C8B-B14F-4D97-AF65-F5344CB8AC3E}">
        <p14:creationId xmlns:p14="http://schemas.microsoft.com/office/powerpoint/2010/main" val="1451371921"/>
      </p:ext>
    </p:extLst>
  </p:cSld>
  <p:clrMapOvr>
    <a:masterClrMapping/>
  </p:clrMapOvr>
  <p:transition spd="slow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839200" cy="990600"/>
          </a:xfrm>
        </p:spPr>
        <p:txBody>
          <a:bodyPr/>
          <a:lstStyle/>
          <a:p>
            <a:r>
              <a:rPr lang="en-US" b="0" dirty="0">
                <a:solidFill>
                  <a:schemeClr val="tx1"/>
                </a:solidFill>
                <a:latin typeface="Comic Sans MS" pitchFamily="66" charset="0"/>
              </a:rPr>
              <a:t>Thank you for your commitment to children!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381000" y="1905000"/>
            <a:ext cx="5181600" cy="36322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5000"/>
              </a:spcBef>
            </a:pPr>
            <a:r>
              <a:rPr lang="en-US" sz="3600" dirty="0">
                <a:solidFill>
                  <a:schemeClr val="folHlink"/>
                </a:solidFill>
                <a:latin typeface="Arial" charset="0"/>
              </a:rPr>
              <a:t>"It's your attitude, not just your aptitude that determines your ultimate altitude." </a:t>
            </a:r>
            <a:br>
              <a:rPr lang="en-US" sz="3600" dirty="0">
                <a:solidFill>
                  <a:schemeClr val="folHlink"/>
                </a:solidFill>
                <a:latin typeface="Arial" charset="0"/>
              </a:rPr>
            </a:br>
            <a:r>
              <a:rPr lang="en-US" sz="3600" dirty="0">
                <a:solidFill>
                  <a:schemeClr val="folHlink"/>
                </a:solidFill>
                <a:latin typeface="Arial" charset="0"/>
              </a:rPr>
              <a:t>			</a:t>
            </a:r>
            <a:r>
              <a:rPr lang="en-US" sz="3200" dirty="0">
                <a:solidFill>
                  <a:schemeClr val="folHlink"/>
                </a:solidFill>
                <a:latin typeface="Comic Sans MS" pitchFamily="66" charset="0"/>
              </a:rPr>
              <a:t>--</a:t>
            </a:r>
            <a:r>
              <a:rPr lang="en-US" sz="1600" dirty="0" err="1">
                <a:solidFill>
                  <a:schemeClr val="folHlink"/>
                </a:solidFill>
                <a:latin typeface="Comic Sans MS" pitchFamily="66" charset="0"/>
              </a:rPr>
              <a:t>Zig</a:t>
            </a:r>
            <a:r>
              <a:rPr lang="en-US" sz="1600" dirty="0">
                <a:solidFill>
                  <a:schemeClr val="folHlink"/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folHlink"/>
                </a:solidFill>
                <a:latin typeface="Comic Sans MS" pitchFamily="66" charset="0"/>
              </a:rPr>
              <a:t>Ziglar</a:t>
            </a:r>
            <a:r>
              <a:rPr lang="en-US" sz="32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3200" dirty="0">
                <a:solidFill>
                  <a:schemeClr val="folHlink"/>
                </a:solidFill>
                <a:latin typeface="Helvetica Black" charset="0"/>
                <a:sym typeface="Wingdings" pitchFamily="2" charset="2"/>
              </a:rPr>
              <a:t></a:t>
            </a:r>
            <a:endParaRPr lang="en-US" sz="3200" dirty="0">
              <a:solidFill>
                <a:schemeClr val="folHlink"/>
              </a:solidFill>
              <a:latin typeface="Helvetica Black" charset="0"/>
            </a:endParaRPr>
          </a:p>
          <a:p>
            <a:pPr algn="r" eaLnBrk="1" hangingPunct="1">
              <a:spcBef>
                <a:spcPct val="55000"/>
              </a:spcBef>
            </a:pPr>
            <a:endParaRPr lang="en-US" sz="3200" dirty="0">
              <a:solidFill>
                <a:schemeClr val="folHlink"/>
              </a:solidFill>
              <a:latin typeface="Vivaldi" pitchFamily="66" charset="0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6019800" y="4876800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CCFFFF"/>
                </a:solidFill>
                <a:latin typeface="English111 Vivace BT" pitchFamily="66" charset="0"/>
              </a:rPr>
              <a:t>Dan</a:t>
            </a:r>
          </a:p>
        </p:txBody>
      </p:sp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514600"/>
            <a:ext cx="3429000" cy="2292350"/>
          </a:xfrm>
          <a:prstGeom prst="rect">
            <a:avLst/>
          </a:prstGeom>
          <a:noFill/>
        </p:spPr>
      </p:pic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7290303" y="5486400"/>
            <a:ext cx="184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1063235"/>
            <a:ext cx="8229600" cy="651300"/>
          </a:xfrm>
          <a:prstGeom prst="rect">
            <a:avLst/>
          </a:prstGeom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en"/>
              <a:t>Affirming our Beliefs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299750" y="1714525"/>
            <a:ext cx="8229600" cy="3876900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dk1"/>
              </a:buClr>
              <a:buSzPct val="36666"/>
            </a:pPr>
            <a:r>
              <a:rPr lang="en"/>
              <a:t>We </a:t>
            </a:r>
            <a:r>
              <a:rPr lang="en" b="1"/>
              <a:t>believe </a:t>
            </a:r>
            <a:r>
              <a:rPr lang="en"/>
              <a:t>all children are capable of success – No exceptions.</a:t>
            </a:r>
          </a:p>
          <a:p>
            <a:pPr>
              <a:buClr>
                <a:schemeClr val="dk1"/>
              </a:buClr>
              <a:buSzPct val="36666"/>
            </a:pPr>
            <a:endParaRPr/>
          </a:p>
          <a:p>
            <a:pPr>
              <a:buClr>
                <a:schemeClr val="dk1"/>
              </a:buClr>
              <a:buSzPct val="36666"/>
            </a:pPr>
            <a:r>
              <a:rPr lang="en"/>
              <a:t>We </a:t>
            </a:r>
            <a:r>
              <a:rPr lang="en" b="1"/>
              <a:t>connect </a:t>
            </a:r>
            <a:r>
              <a:rPr lang="en"/>
              <a:t>all children to caring adults to reveal and grow the possibilities.</a:t>
            </a:r>
          </a:p>
          <a:p>
            <a:pPr>
              <a:buClr>
                <a:schemeClr val="dk1"/>
              </a:buClr>
              <a:buSzPct val="36666"/>
            </a:pPr>
            <a:endParaRPr/>
          </a:p>
          <a:p>
            <a:pPr>
              <a:buClr>
                <a:schemeClr val="dk1"/>
              </a:buClr>
              <a:buSzPct val="36666"/>
            </a:pPr>
            <a:r>
              <a:rPr lang="en"/>
              <a:t>We </a:t>
            </a:r>
            <a:r>
              <a:rPr lang="en" b="1"/>
              <a:t>prepare </a:t>
            </a:r>
            <a:r>
              <a:rPr lang="en"/>
              <a:t>students for their future by time traveling to allow children to see their potential in four destinations and to plan for it today. We are a district of Hope.  </a:t>
            </a:r>
          </a:p>
          <a:p>
            <a:pPr>
              <a:buClr>
                <a:schemeClr val="dk1"/>
              </a:buClr>
              <a:buSzPct val="36666"/>
            </a:pPr>
            <a:endParaRPr/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9235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1063235"/>
            <a:ext cx="8229600" cy="651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buSzPct val="25000"/>
            </a:pPr>
            <a:r>
              <a:rPr lang="en"/>
              <a:t>GEARS 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1928831"/>
            <a:ext cx="8229600" cy="3876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buSzPct val="25000"/>
            </a:pPr>
            <a:r>
              <a:rPr lang="en"/>
              <a:t>Growing Educators,  Achieving Results with Students</a:t>
            </a:r>
          </a:p>
        </p:txBody>
      </p:sp>
      <p:pic>
        <p:nvPicPr>
          <p:cNvPr id="114" name="Shape 114" descr="Screen Shot 2016-08-09 at 6.02.26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0250" y="2903600"/>
            <a:ext cx="5764200" cy="2943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4509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61" name="Text Box 5"/>
          <p:cNvSpPr txBox="1">
            <a:spLocks noChangeArrowheads="1"/>
          </p:cNvSpPr>
          <p:nvPr/>
        </p:nvSpPr>
        <p:spPr bwMode="auto">
          <a:xfrm>
            <a:off x="0" y="5473005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800" b="0" dirty="0"/>
              <a:t>Prepared for the </a:t>
            </a:r>
            <a:r>
              <a:rPr lang="en-US" sz="1800" dirty="0"/>
              <a:t>GEARS</a:t>
            </a:r>
            <a:r>
              <a:rPr lang="en-US" sz="1800" b="0" dirty="0"/>
              <a:t> Team Members of</a:t>
            </a:r>
          </a:p>
          <a:p>
            <a:pPr algn="ctr" eaLnBrk="0" hangingPunct="0"/>
            <a:r>
              <a:rPr lang="en-US" sz="2800" b="1" cap="small" dirty="0">
                <a:solidFill>
                  <a:srgbClr val="FFFF00"/>
                </a:solidFill>
              </a:rPr>
              <a:t>Avondale Elementary School District</a:t>
            </a:r>
          </a:p>
          <a:p>
            <a:pPr algn="ctr" eaLnBrk="0" hangingPunct="0"/>
            <a:r>
              <a:rPr lang="en-US" sz="2400" b="0" dirty="0"/>
              <a:t> </a:t>
            </a:r>
            <a:r>
              <a:rPr lang="en-US" b="0" dirty="0"/>
              <a:t>by </a:t>
            </a:r>
            <a:r>
              <a:rPr lang="en-US" b="0" i="1" dirty="0">
                <a:latin typeface="Monotype Corsiva" pitchFamily="66" charset="0"/>
              </a:rPr>
              <a:t>Dan Mulligan, Ed. D., </a:t>
            </a:r>
            <a:r>
              <a:rPr lang="en-US" b="0" i="1" dirty="0" err="1">
                <a:latin typeface="Monotype Corsiva" pitchFamily="66" charset="0"/>
              </a:rPr>
              <a:t>flexiblecreativity.com</a:t>
            </a:r>
            <a:r>
              <a:rPr lang="en-US" b="0" i="1" dirty="0">
                <a:latin typeface="Monotype Corsiva" pitchFamily="66" charset="0"/>
              </a:rPr>
              <a:t> </a:t>
            </a:r>
            <a:r>
              <a:rPr lang="en-US" sz="1800" b="1" dirty="0">
                <a:latin typeface="+mn-lt"/>
              </a:rPr>
              <a:t>(Twitter: @</a:t>
            </a:r>
            <a:r>
              <a:rPr lang="en-US" sz="1800" b="1" dirty="0" err="1">
                <a:latin typeface="+mn-lt"/>
              </a:rPr>
              <a:t>drdanmulligan</a:t>
            </a:r>
            <a:r>
              <a:rPr lang="en-US" sz="1800" b="1" dirty="0">
                <a:latin typeface="+mn-lt"/>
              </a:rPr>
              <a:t>)</a:t>
            </a:r>
          </a:p>
          <a:p>
            <a:pPr algn="ctr" eaLnBrk="0" hangingPunct="0"/>
            <a:r>
              <a:rPr lang="en-US" sz="1400" b="1" dirty="0">
                <a:latin typeface="+mn-lt"/>
              </a:rPr>
              <a:t>June 2017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150"/>
            <a:ext cx="9144000" cy="8309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cap="small" dirty="0">
                <a:solidFill>
                  <a:srgbClr val="FF9933"/>
                </a:solidFill>
              </a:rPr>
              <a:t>Maintaining active engagement for all learners </a:t>
            </a:r>
          </a:p>
          <a:p>
            <a:pPr algn="ctr"/>
            <a:r>
              <a:rPr lang="en-US" b="1" cap="small" dirty="0">
                <a:ln w="11430"/>
                <a:latin typeface="Arial Black" pitchFamily="34" charset="0"/>
              </a:rPr>
              <a:t>Lesson Planning for the Success of Each Student 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1376354" y="1371600"/>
            <a:ext cx="3881446" cy="3048000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900497" y="2438400"/>
            <a:ext cx="3271704" cy="3047999"/>
          </a:xfrm>
          <a:prstGeom prst="ellipse">
            <a:avLst/>
          </a:prstGeom>
          <a:noFill/>
          <a:ln w="44450" cap="flat" cmpd="sng" algn="ctr">
            <a:solidFill>
              <a:srgbClr val="8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815784" y="1345437"/>
            <a:ext cx="3581400" cy="3048000"/>
          </a:xfrm>
          <a:prstGeom prst="ellipse">
            <a:avLst/>
          </a:prstGeom>
          <a:noFill/>
          <a:ln w="44450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7911" y="1722158"/>
            <a:ext cx="17605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Creating an Environment for     Learning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9644" y="1777101"/>
            <a:ext cx="23502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Helping Students Develop</a:t>
            </a:r>
          </a:p>
          <a:p>
            <a:pPr algn="ctr"/>
            <a:r>
              <a:rPr lang="en-US" dirty="0"/>
              <a:t>       Understanding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0400" y="4392747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Helping Students Extend and </a:t>
            </a:r>
            <a:r>
              <a:rPr lang="en-US"/>
              <a:t>Apply Knowledge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0" y="23622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FFFF66"/>
                </a:solidFill>
              </a:rPr>
              <a:t>LEARNING TARGET</a:t>
            </a:r>
          </a:p>
        </p:txBody>
      </p:sp>
      <p:pic>
        <p:nvPicPr>
          <p:cNvPr id="16" name="Picture 2" descr="http://www.mopays.com/wp-content/uploads/2012/06/children-read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88" y="4260523"/>
            <a:ext cx="1834586" cy="109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742" y="4253299"/>
            <a:ext cx="1778000" cy="1066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685800" y="548640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8187" y="5859699"/>
            <a:ext cx="9005333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" pitchFamily="34" charset="0"/>
                <a:cs typeface="Arial" pitchFamily="34" charset="0"/>
              </a:rPr>
              <a:t>“The difference between who you are and what you want to be is what you do.”</a:t>
            </a:r>
            <a:r>
              <a:rPr lang="en-US" sz="1800" b="1" dirty="0"/>
              <a:t>						</a:t>
            </a:r>
            <a:r>
              <a:rPr lang="en-US" sz="1400" b="1" dirty="0"/>
              <a:t>~Bill Phillips,2006</a:t>
            </a:r>
            <a:endParaRPr lang="en-US" sz="1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358" y="948153"/>
            <a:ext cx="5757858" cy="32653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2700" y="4461299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CFFCC"/>
                </a:solidFill>
              </a:rPr>
              <a:t>wordle.net</a:t>
            </a:r>
            <a:endParaRPr lang="en-US" sz="2400" dirty="0">
              <a:solidFill>
                <a:srgbClr val="CCFFCC"/>
              </a:solidFill>
            </a:endParaRPr>
          </a:p>
          <a:p>
            <a:pPr algn="ctr"/>
            <a:r>
              <a:rPr lang="en-US" sz="2400">
                <a:solidFill>
                  <a:srgbClr val="CCFFCC"/>
                </a:solidFill>
              </a:rPr>
              <a:t>tagxedo.com</a:t>
            </a:r>
            <a:endParaRPr lang="en-US" sz="2400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9789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275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1" grpId="0"/>
      <p:bldP spid="4" grpId="0" animBg="1"/>
      <p:bldP spid="9" grpId="0" animBg="1"/>
      <p:bldP spid="10" grpId="0" animBg="1"/>
      <p:bldP spid="5" grpId="0"/>
      <p:bldP spid="13" grpId="0"/>
      <p:bldP spid="14" grpId="0"/>
      <p:bldP spid="15" grpId="0"/>
      <p:bldP spid="18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405"/>
            <a:ext cx="9127435" cy="914400"/>
          </a:xfrm>
        </p:spPr>
        <p:txBody>
          <a:bodyPr/>
          <a:lstStyle/>
          <a:p>
            <a:pPr algn="l"/>
            <a:r>
              <a:rPr lang="en-US" sz="3200" b="1" cap="small" dirty="0">
                <a:solidFill>
                  <a:srgbClr val="CCFF66"/>
                </a:solidFill>
              </a:rPr>
              <a:t>Opportunities – </a:t>
            </a:r>
            <a:r>
              <a:rPr lang="en-US" sz="2800" b="1" cap="small" dirty="0">
                <a:solidFill>
                  <a:schemeClr val="tx1"/>
                </a:solidFill>
              </a:rPr>
              <a:t>Checking for Understanding</a:t>
            </a:r>
            <a:endParaRPr lang="en-US" sz="3600" b="1" cap="small" dirty="0">
              <a:solidFill>
                <a:srgbClr val="CCFF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873" y="4758504"/>
            <a:ext cx="2869394" cy="17488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14800" y="1010671"/>
            <a:ext cx="4835970" cy="132343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Tell your neighbor, </a:t>
            </a:r>
            <a:r>
              <a:rPr lang="en-US" i="1" dirty="0">
                <a:solidFill>
                  <a:srgbClr val="FFC000"/>
                </a:solidFill>
              </a:rPr>
              <a:t>what might happen next in the story and what makes you think that</a:t>
            </a:r>
            <a:r>
              <a:rPr lang="en-US" i="1" dirty="0"/>
              <a:t> </a:t>
            </a:r>
            <a:r>
              <a:rPr lang="en-US" dirty="0"/>
              <a:t>or </a:t>
            </a:r>
            <a:r>
              <a:rPr lang="en-US" i="1" dirty="0">
                <a:solidFill>
                  <a:srgbClr val="66FFFF"/>
                </a:solidFill>
              </a:rPr>
              <a:t>what is your best estimate and how you arrived at that number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7770" y="4638047"/>
            <a:ext cx="3200400" cy="193899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During this checking for understanding phase is to </a:t>
            </a:r>
            <a:r>
              <a:rPr lang="en-US" b="1" dirty="0">
                <a:solidFill>
                  <a:srgbClr val="FFCCFF"/>
                </a:solidFill>
              </a:rPr>
              <a:t>listen</a:t>
            </a:r>
            <a:r>
              <a:rPr lang="en-US" dirty="0"/>
              <a:t>, </a:t>
            </a:r>
            <a:r>
              <a:rPr lang="en-US" b="1" dirty="0">
                <a:solidFill>
                  <a:srgbClr val="CCFF66"/>
                </a:solidFill>
              </a:rPr>
              <a:t>offer clarifying and 2</a:t>
            </a:r>
            <a:r>
              <a:rPr lang="en-US" b="1" baseline="30000" dirty="0">
                <a:solidFill>
                  <a:srgbClr val="CCFF66"/>
                </a:solidFill>
              </a:rPr>
              <a:t>nd</a:t>
            </a:r>
            <a:r>
              <a:rPr lang="en-US" b="1" dirty="0">
                <a:solidFill>
                  <a:srgbClr val="CCFF66"/>
                </a:solidFill>
              </a:rPr>
              <a:t> questions to probe deeper</a:t>
            </a:r>
            <a:r>
              <a:rPr lang="en-US" dirty="0"/>
              <a:t>, and then </a:t>
            </a:r>
            <a:r>
              <a:rPr lang="en-US" b="1" dirty="0">
                <a:solidFill>
                  <a:srgbClr val="66FFFF"/>
                </a:solidFill>
              </a:rPr>
              <a:t>respond accordingly</a:t>
            </a:r>
            <a:r>
              <a:rPr lang="en-US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88170" y="3097035"/>
            <a:ext cx="5562600" cy="132343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cap="small" dirty="0">
                <a:solidFill>
                  <a:srgbClr val="66FFFF"/>
                </a:solidFill>
              </a:rPr>
              <a:t>Current Research from </a:t>
            </a:r>
            <a:r>
              <a:rPr lang="en-US" cap="small" dirty="0" err="1">
                <a:solidFill>
                  <a:srgbClr val="66FFFF"/>
                </a:solidFill>
              </a:rPr>
              <a:t>McREL</a:t>
            </a:r>
            <a:r>
              <a:rPr lang="en-US" cap="small" dirty="0">
                <a:solidFill>
                  <a:srgbClr val="66FFFF"/>
                </a:solidFill>
              </a:rPr>
              <a:t> reveals, on average, students can listen without’ doing something’ with the information for 2.5 to 3 minutes.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9560" y="3097035"/>
            <a:ext cx="23214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Thinkers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52852" y="4883094"/>
            <a:ext cx="237917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Problem </a:t>
            </a:r>
          </a:p>
          <a:p>
            <a:pPr algn="ctr"/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Solvers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43400" y="2184658"/>
            <a:ext cx="40895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Communicators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33" y="944907"/>
            <a:ext cx="3152437" cy="183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4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5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>
                <a:solidFill>
                  <a:srgbClr val="FFCCFF"/>
                </a:solidFill>
                <a:latin typeface="Comic Sans MS" charset="0"/>
                <a:ea typeface="Comic Sans MS" charset="0"/>
                <a:cs typeface="Comic Sans MS" charset="0"/>
              </a:rPr>
              <a:t>4 - second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510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9600" kern="0" dirty="0">
                <a:solidFill>
                  <a:srgbClr val="FFCCFF"/>
                </a:solidFill>
                <a:latin typeface="Comic Sans MS" charset="0"/>
                <a:ea typeface="Comic Sans MS" charset="0"/>
                <a:cs typeface="Comic Sans MS" charset="0"/>
              </a:rPr>
              <a:t>partner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62" t="4645" r="1831" b="7097"/>
          <a:stretch/>
        </p:blipFill>
        <p:spPr>
          <a:xfrm>
            <a:off x="2514600" y="1739106"/>
            <a:ext cx="438912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0204"/>
      </p:ext>
    </p:extLst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76"/>
            <a:ext cx="5304001" cy="68436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0199" y="2590800"/>
            <a:ext cx="373380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 </a:t>
            </a:r>
            <a:r>
              <a:rPr lang="en-US" sz="2800" i="1" dirty="0">
                <a:solidFill>
                  <a:srgbClr val="FFCCFF"/>
                </a:solidFill>
              </a:rPr>
              <a:t>C</a:t>
            </a:r>
            <a:r>
              <a:rPr lang="en-US" sz="2800" i="1" dirty="0">
                <a:solidFill>
                  <a:srgbClr val="66FFFF"/>
                </a:solidFill>
              </a:rPr>
              <a:t>e</a:t>
            </a:r>
            <a:r>
              <a:rPr lang="en-US" sz="2800" i="1" dirty="0">
                <a:solidFill>
                  <a:srgbClr val="CCFF66"/>
                </a:solidFill>
              </a:rPr>
              <a:t>l</a:t>
            </a:r>
            <a:r>
              <a:rPr lang="en-US" sz="2800" i="1" dirty="0">
                <a:solidFill>
                  <a:srgbClr val="FF9933"/>
                </a:solidFill>
              </a:rPr>
              <a:t>e</a:t>
            </a:r>
            <a:r>
              <a:rPr lang="en-US" sz="2800" i="1" dirty="0">
                <a:solidFill>
                  <a:srgbClr val="CCFFCC"/>
                </a:solidFill>
              </a:rPr>
              <a:t>b</a:t>
            </a:r>
            <a:r>
              <a:rPr lang="en-US" sz="28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r</a:t>
            </a:r>
            <a:r>
              <a:rPr lang="en-US" sz="2800" i="1" dirty="0">
                <a:solidFill>
                  <a:srgbClr val="FFFF00"/>
                </a:solidFill>
              </a:rPr>
              <a:t>a</a:t>
            </a:r>
            <a:r>
              <a:rPr lang="en-US" sz="2800" i="1" dirty="0">
                <a:solidFill>
                  <a:srgbClr val="CCFFCC"/>
                </a:solidFill>
              </a:rPr>
              <a:t>t</a:t>
            </a:r>
            <a:r>
              <a:rPr lang="en-US" sz="2800" i="1" dirty="0">
                <a:solidFill>
                  <a:srgbClr val="FF0000"/>
                </a:solidFill>
              </a:rPr>
              <a:t>i</a:t>
            </a:r>
            <a:r>
              <a:rPr lang="en-US" sz="2800" i="1" dirty="0">
                <a:solidFill>
                  <a:srgbClr val="FFCCFF"/>
                </a:solidFill>
              </a:rPr>
              <a:t>n</a:t>
            </a:r>
            <a:r>
              <a:rPr lang="en-US" sz="2800" i="1" dirty="0">
                <a:solidFill>
                  <a:srgbClr val="FFFFCC"/>
                </a:solidFill>
              </a:rPr>
              <a:t>g</a:t>
            </a:r>
            <a:r>
              <a:rPr lang="en-US" sz="2800" i="1" dirty="0"/>
              <a:t> </a:t>
            </a:r>
            <a:r>
              <a:rPr lang="en-US" sz="2800" b="1" i="1" dirty="0"/>
              <a:t>You</a:t>
            </a:r>
            <a:r>
              <a:rPr lang="en-US" sz="2800" i="1" dirty="0"/>
              <a:t>!</a:t>
            </a:r>
          </a:p>
          <a:p>
            <a:pPr algn="ctr"/>
            <a:r>
              <a:rPr lang="en-US" sz="2400" dirty="0"/>
              <a:t>Work collaboratively (e.g., construct viable arguments, critique, agree) to identify </a:t>
            </a:r>
            <a:r>
              <a:rPr lang="en-US" sz="2400" b="1" i="1" u="sng" dirty="0">
                <a:solidFill>
                  <a:srgbClr val="FFFF00"/>
                </a:solidFill>
              </a:rPr>
              <a:t>key</a:t>
            </a:r>
            <a:r>
              <a:rPr lang="en-US" sz="2400" b="1" i="1" u="sng" dirty="0">
                <a:solidFill>
                  <a:srgbClr val="FFCCFF"/>
                </a:solidFill>
              </a:rPr>
              <a:t> </a:t>
            </a:r>
            <a:r>
              <a:rPr lang="en-US" sz="2400" b="1" i="1" u="sng" dirty="0">
                <a:solidFill>
                  <a:srgbClr val="FFFF00"/>
                </a:solidFill>
              </a:rPr>
              <a:t>elements of the lesson planning process</a:t>
            </a:r>
            <a:r>
              <a:rPr lang="en-US" sz="2400" dirty="0"/>
              <a:t>.</a:t>
            </a:r>
          </a:p>
          <a:p>
            <a:pPr algn="ctr"/>
            <a:endParaRPr lang="en-US" sz="1000" dirty="0"/>
          </a:p>
          <a:p>
            <a:pPr algn="ctr"/>
            <a:r>
              <a:rPr lang="en-US" sz="2800" i="1" dirty="0">
                <a:solidFill>
                  <a:srgbClr val="00FF00"/>
                </a:solidFill>
              </a:rPr>
              <a:t>Enjoy working with your new best friend.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228600"/>
            <a:ext cx="4770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</a:rPr>
              <a:t>Key elements of the lesson planning process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5410200" y="0"/>
            <a:ext cx="35814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small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Creating an Environment for Learning</a:t>
            </a:r>
          </a:p>
          <a:p>
            <a:pPr algn="ctr"/>
            <a:endParaRPr lang="en-US" sz="1800" b="1" cap="small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C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1800" cap="small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Setting Objectives </a:t>
            </a:r>
          </a:p>
          <a:p>
            <a:pPr algn="ctr"/>
            <a:r>
              <a:rPr lang="en-US" sz="1800" cap="smal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</a:t>
            </a:r>
          </a:p>
          <a:p>
            <a:pPr algn="ctr"/>
            <a:r>
              <a:rPr lang="en-US" sz="1800" cap="small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Providing Feedback</a:t>
            </a:r>
          </a:p>
          <a:p>
            <a:pPr algn="ctr"/>
            <a:endParaRPr lang="en-US" b="1" cap="small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C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1800" i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Unpacking the Standard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905000"/>
            <a:ext cx="3429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4580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6019800" y="1752600"/>
            <a:ext cx="3048000" cy="2895600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0"/>
            <a:ext cx="57912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 flipH="1" flipV="1">
            <a:off x="2209800" y="4191000"/>
            <a:ext cx="3596640" cy="26670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905000"/>
            <a:ext cx="2743200" cy="260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7512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16027</TotalTime>
  <Words>843</Words>
  <Application>Microsoft Office PowerPoint</Application>
  <PresentationFormat>On-screen Show (4:3)</PresentationFormat>
  <Paragraphs>196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</vt:lpstr>
      <vt:lpstr>Arial Black</vt:lpstr>
      <vt:lpstr>Comic Sans MS</vt:lpstr>
      <vt:lpstr>English111 Vivace BT</vt:lpstr>
      <vt:lpstr>Helvetica Black</vt:lpstr>
      <vt:lpstr>Monotype Corsiva</vt:lpstr>
      <vt:lpstr>Montserrat</vt:lpstr>
      <vt:lpstr>Times New Roman</vt:lpstr>
      <vt:lpstr>Verdana</vt:lpstr>
      <vt:lpstr>Vivaldi</vt:lpstr>
      <vt:lpstr>Wingdings</vt:lpstr>
      <vt:lpstr>Beam</vt:lpstr>
      <vt:lpstr>G. E. A. R. S.  </vt:lpstr>
      <vt:lpstr>Mission</vt:lpstr>
      <vt:lpstr>Affirming our Beliefs</vt:lpstr>
      <vt:lpstr>GEARS </vt:lpstr>
      <vt:lpstr>PowerPoint Presentation</vt:lpstr>
      <vt:lpstr>Opportunities – Checking for Understanding</vt:lpstr>
      <vt:lpstr>4 - second</vt:lpstr>
      <vt:lpstr>PowerPoint Presentation</vt:lpstr>
      <vt:lpstr>PowerPoint Presentation</vt:lpstr>
      <vt:lpstr>Today’s Goal</vt:lpstr>
      <vt:lpstr>PowerPoint Presentation</vt:lpstr>
      <vt:lpstr>PowerPoint Presentation</vt:lpstr>
      <vt:lpstr>PowerPoint Presentation</vt:lpstr>
      <vt:lpstr>PowerPoint Presentation</vt:lpstr>
      <vt:lpstr>4 – second partner</vt:lpstr>
      <vt:lpstr>PowerPoint Presentation</vt:lpstr>
      <vt:lpstr>PowerPoint Presentation</vt:lpstr>
      <vt:lpstr>PowerPoint Presentation</vt:lpstr>
      <vt:lpstr>Research-Based Lesson Design</vt:lpstr>
      <vt:lpstr>Content Neutral Structure:  BLIND SEQUENCING</vt:lpstr>
      <vt:lpstr>PowerPoint Presentation</vt:lpstr>
      <vt:lpstr>Sequencing the Guaranteed &amp; Viable Curriculum</vt:lpstr>
      <vt:lpstr>Clarifying the Guaranteed &amp; Viable Curriculum</vt:lpstr>
      <vt:lpstr>Math Process Standards</vt:lpstr>
      <vt:lpstr>Resources to Support a  Guaranteed &amp; Viable Curriculum</vt:lpstr>
      <vt:lpstr>Thank you for your commitment to children!</vt:lpstr>
    </vt:vector>
  </TitlesOfParts>
  <Company>Child Reach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Instructional Strategies that Produce  Positive Results for EACH Student</dc:title>
  <dc:creator>Daniel Mulligan</dc:creator>
  <cp:lastModifiedBy>Daniel Mulligan</cp:lastModifiedBy>
  <cp:revision>1133</cp:revision>
  <cp:lastPrinted>2016-08-01T10:57:06Z</cp:lastPrinted>
  <dcterms:created xsi:type="dcterms:W3CDTF">2007-05-21T17:38:15Z</dcterms:created>
  <dcterms:modified xsi:type="dcterms:W3CDTF">2017-06-15T14:25:31Z</dcterms:modified>
</cp:coreProperties>
</file>