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2"/>
  </p:notesMasterIdLst>
  <p:handoutMasterIdLst>
    <p:handoutMasterId r:id="rId93"/>
  </p:handoutMasterIdLst>
  <p:sldIdLst>
    <p:sldId id="3980" r:id="rId2"/>
    <p:sldId id="4062" r:id="rId3"/>
    <p:sldId id="4075" r:id="rId4"/>
    <p:sldId id="3935" r:id="rId5"/>
    <p:sldId id="4059" r:id="rId6"/>
    <p:sldId id="4100" r:id="rId7"/>
    <p:sldId id="4103" r:id="rId8"/>
    <p:sldId id="988" r:id="rId9"/>
    <p:sldId id="4030" r:id="rId10"/>
    <p:sldId id="4032" r:id="rId11"/>
    <p:sldId id="4033" r:id="rId12"/>
    <p:sldId id="4013" r:id="rId13"/>
    <p:sldId id="3049" r:id="rId14"/>
    <p:sldId id="4029" r:id="rId15"/>
    <p:sldId id="4091" r:id="rId16"/>
    <p:sldId id="4115" r:id="rId17"/>
    <p:sldId id="4067" r:id="rId18"/>
    <p:sldId id="3191" r:id="rId19"/>
    <p:sldId id="4034" r:id="rId20"/>
    <p:sldId id="3813" r:id="rId21"/>
    <p:sldId id="3546" r:id="rId22"/>
    <p:sldId id="3838" r:id="rId23"/>
    <p:sldId id="4054" r:id="rId24"/>
    <p:sldId id="3839" r:id="rId25"/>
    <p:sldId id="3840" r:id="rId26"/>
    <p:sldId id="1512" r:id="rId27"/>
    <p:sldId id="3836" r:id="rId28"/>
    <p:sldId id="4035" r:id="rId29"/>
    <p:sldId id="4070" r:id="rId30"/>
    <p:sldId id="1416" r:id="rId31"/>
    <p:sldId id="1029" r:id="rId32"/>
    <p:sldId id="4065" r:id="rId33"/>
    <p:sldId id="4003" r:id="rId34"/>
    <p:sldId id="4004" r:id="rId35"/>
    <p:sldId id="4005" r:id="rId36"/>
    <p:sldId id="4006" r:id="rId37"/>
    <p:sldId id="4104" r:id="rId38"/>
    <p:sldId id="4049" r:id="rId39"/>
    <p:sldId id="4050" r:id="rId40"/>
    <p:sldId id="4051" r:id="rId41"/>
    <p:sldId id="3998" r:id="rId42"/>
    <p:sldId id="3999" r:id="rId43"/>
    <p:sldId id="4000" r:id="rId44"/>
    <p:sldId id="4068" r:id="rId45"/>
    <p:sldId id="4069" r:id="rId46"/>
    <p:sldId id="2158" r:id="rId47"/>
    <p:sldId id="4097" r:id="rId48"/>
    <p:sldId id="4098" r:id="rId49"/>
    <p:sldId id="1013" r:id="rId50"/>
    <p:sldId id="4105" r:id="rId51"/>
    <p:sldId id="4106" r:id="rId52"/>
    <p:sldId id="4108" r:id="rId53"/>
    <p:sldId id="4109" r:id="rId54"/>
    <p:sldId id="4110" r:id="rId55"/>
    <p:sldId id="4111" r:id="rId56"/>
    <p:sldId id="4112" r:id="rId57"/>
    <p:sldId id="4113" r:id="rId58"/>
    <p:sldId id="4114" r:id="rId59"/>
    <p:sldId id="1461" r:id="rId60"/>
    <p:sldId id="1463" r:id="rId61"/>
    <p:sldId id="1464" r:id="rId62"/>
    <p:sldId id="1466" r:id="rId63"/>
    <p:sldId id="1467" r:id="rId64"/>
    <p:sldId id="4058" r:id="rId65"/>
    <p:sldId id="4057" r:id="rId66"/>
    <p:sldId id="4028" r:id="rId67"/>
    <p:sldId id="3400" r:id="rId68"/>
    <p:sldId id="4066" r:id="rId69"/>
    <p:sldId id="257" r:id="rId70"/>
    <p:sldId id="258" r:id="rId71"/>
    <p:sldId id="259" r:id="rId72"/>
    <p:sldId id="260" r:id="rId73"/>
    <p:sldId id="2960" r:id="rId74"/>
    <p:sldId id="2956" r:id="rId75"/>
    <p:sldId id="3247" r:id="rId76"/>
    <p:sldId id="4011" r:id="rId77"/>
    <p:sldId id="4017" r:id="rId78"/>
    <p:sldId id="4083" r:id="rId79"/>
    <p:sldId id="3752" r:id="rId80"/>
    <p:sldId id="3406" r:id="rId81"/>
    <p:sldId id="3272" r:id="rId82"/>
    <p:sldId id="3754" r:id="rId83"/>
    <p:sldId id="3753" r:id="rId84"/>
    <p:sldId id="3743" r:id="rId85"/>
    <p:sldId id="3693" r:id="rId86"/>
    <p:sldId id="3659" r:id="rId87"/>
    <p:sldId id="3741" r:id="rId88"/>
    <p:sldId id="3742" r:id="rId89"/>
    <p:sldId id="3601" r:id="rId90"/>
    <p:sldId id="3739" r:id="rId91"/>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6000"/>
    <a:srgbClr val="FF9300"/>
    <a:srgbClr val="FFD0DB"/>
    <a:srgbClr val="AEFFEF"/>
    <a:srgbClr val="E6F6A6"/>
    <a:srgbClr val="0432FF"/>
    <a:srgbClr val="00FF00"/>
    <a:srgbClr val="FFCCFF"/>
    <a:srgbClr val="FFC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618" autoAdjust="0"/>
    <p:restoredTop sz="94725" autoAdjust="0"/>
  </p:normalViewPr>
  <p:slideViewPr>
    <p:cSldViewPr>
      <p:cViewPr varScale="1">
        <p:scale>
          <a:sx n="110" d="100"/>
          <a:sy n="110" d="100"/>
        </p:scale>
        <p:origin x="16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736"/>
    </p:cViewPr>
  </p:sorterViewPr>
  <p:notesViewPr>
    <p:cSldViewPr>
      <p:cViewPr varScale="1">
        <p:scale>
          <a:sx n="97" d="100"/>
          <a:sy n="97" d="100"/>
        </p:scale>
        <p:origin x="1536"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00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000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2EC57F6F-31B0-482B-A457-CCFBA396A799}" type="slidenum">
              <a:rPr lang="en-US"/>
              <a:pPr>
                <a:defRPr/>
              </a:pPr>
              <a:t>‹#›</a:t>
            </a:fld>
            <a:endParaRPr lang="en-US"/>
          </a:p>
        </p:txBody>
      </p:sp>
    </p:spTree>
    <p:extLst>
      <p:ext uri="{BB962C8B-B14F-4D97-AF65-F5344CB8AC3E}">
        <p14:creationId xmlns:p14="http://schemas.microsoft.com/office/powerpoint/2010/main" val="196910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E8378116-201F-48C6-8B89-953098899D8C}" type="slidenum">
              <a:rPr lang="en-US"/>
              <a:pPr>
                <a:defRPr/>
              </a:pPr>
              <a:t>‹#›</a:t>
            </a:fld>
            <a:endParaRPr lang="en-US"/>
          </a:p>
        </p:txBody>
      </p:sp>
    </p:spTree>
    <p:extLst>
      <p:ext uri="{BB962C8B-B14F-4D97-AF65-F5344CB8AC3E}">
        <p14:creationId xmlns:p14="http://schemas.microsoft.com/office/powerpoint/2010/main" val="4049549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1</a:t>
            </a:fld>
            <a:endParaRPr lang="en-US"/>
          </a:p>
        </p:txBody>
      </p:sp>
    </p:spTree>
    <p:extLst>
      <p:ext uri="{BB962C8B-B14F-4D97-AF65-F5344CB8AC3E}">
        <p14:creationId xmlns:p14="http://schemas.microsoft.com/office/powerpoint/2010/main" val="1854391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4E6D26F-0761-4429-98C6-0820C5BCAEA8}" type="slidenum">
              <a:rPr lang="en-US" altLang="en-US"/>
              <a:pPr>
                <a:spcBef>
                  <a:spcPct val="0"/>
                </a:spcBef>
              </a:pPr>
              <a:t>30</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1467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a:latin typeface="Arial" pitchFamily="34" charset="0"/>
            </a:endParaRPr>
          </a:p>
        </p:txBody>
      </p:sp>
      <p:sp>
        <p:nvSpPr>
          <p:cNvPr id="4" name="Slide Number Placeholder 3"/>
          <p:cNvSpPr>
            <a:spLocks noGrp="1"/>
          </p:cNvSpPr>
          <p:nvPr>
            <p:ph type="sldNum" sz="quarter" idx="5"/>
          </p:nvPr>
        </p:nvSpPr>
        <p:spPr/>
        <p:txBody>
          <a:bodyPr/>
          <a:lstStyle/>
          <a:p>
            <a:pPr>
              <a:defRPr/>
            </a:pPr>
            <a:fld id="{CD965DE9-0FA6-4A12-8B11-6E085B8194EB}" type="slidenum">
              <a:rPr lang="en-US" smtClean="0"/>
              <a:pPr>
                <a:defRPr/>
              </a:pPr>
              <a:t>31</a:t>
            </a:fld>
            <a:endParaRPr lang="en-US"/>
          </a:p>
        </p:txBody>
      </p:sp>
    </p:spTree>
    <p:extLst>
      <p:ext uri="{BB962C8B-B14F-4D97-AF65-F5344CB8AC3E}">
        <p14:creationId xmlns:p14="http://schemas.microsoft.com/office/powerpoint/2010/main" val="1964516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CDFC752-A446-43FA-8519-29AA63E2F389}" type="slidenum">
              <a:rPr lang="en-US" smtClean="0"/>
              <a:pPr/>
              <a:t>33</a:t>
            </a:fld>
            <a:endParaRPr lang="en-US"/>
          </a:p>
        </p:txBody>
      </p:sp>
    </p:spTree>
    <p:extLst>
      <p:ext uri="{BB962C8B-B14F-4D97-AF65-F5344CB8AC3E}">
        <p14:creationId xmlns:p14="http://schemas.microsoft.com/office/powerpoint/2010/main" val="2097786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D822AB-D11E-4265-B1A1-4D0F115A8369}" type="slidenum">
              <a:rPr lang="en-US"/>
              <a:pPr/>
              <a:t>34</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390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a:spcBef>
                <a:spcPct val="0"/>
              </a:spcBef>
            </a:pPr>
            <a:endParaRPr lang="en-US">
              <a:latin typeface="Arial" pitchFamily="34" charset="0"/>
            </a:endParaRPr>
          </a:p>
        </p:txBody>
      </p:sp>
      <p:sp>
        <p:nvSpPr>
          <p:cNvPr id="4100" name="Slide Number Placeholder 3"/>
          <p:cNvSpPr>
            <a:spLocks noGrp="1"/>
          </p:cNvSpPr>
          <p:nvPr>
            <p:ph type="sldNum" sz="quarter" idx="5"/>
          </p:nvPr>
        </p:nvSpPr>
        <p:spPr/>
        <p:txBody>
          <a:bodyPr/>
          <a:lstStyle/>
          <a:p>
            <a:pPr>
              <a:defRPr/>
            </a:pPr>
            <a:fld id="{64E638DC-6FD8-4C41-9E95-BCD4D3F0844F}" type="slidenum">
              <a:rPr lang="en-US"/>
              <a:pPr>
                <a:defRPr/>
              </a:pPr>
              <a:t>36</a:t>
            </a:fld>
            <a:endParaRPr lang="en-US"/>
          </a:p>
        </p:txBody>
      </p:sp>
    </p:spTree>
    <p:extLst>
      <p:ext uri="{BB962C8B-B14F-4D97-AF65-F5344CB8AC3E}">
        <p14:creationId xmlns:p14="http://schemas.microsoft.com/office/powerpoint/2010/main" val="1612376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2E1591-9C95-4C59-8839-4BA4391C5D8B}" type="slidenum">
              <a:rPr lang="en-US"/>
              <a:pPr/>
              <a:t>41</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3656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2D3F36-26B4-4345-AE61-6CF0EE868C01}" type="slidenum">
              <a:rPr lang="en-US"/>
              <a:pPr/>
              <a:t>49</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451394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469CEE-953A-4AE8-B73A-EFAABB852072}" type="slidenum">
              <a:rPr lang="en-US" smtClean="0"/>
              <a:pPr/>
              <a:t>51</a:t>
            </a:fld>
            <a:endParaRPr lang="en-US"/>
          </a:p>
        </p:txBody>
      </p:sp>
    </p:spTree>
    <p:extLst>
      <p:ext uri="{BB962C8B-B14F-4D97-AF65-F5344CB8AC3E}">
        <p14:creationId xmlns:p14="http://schemas.microsoft.com/office/powerpoint/2010/main" val="140959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4D56B-3866-E44C-A014-4AE9360BCEE3}" type="slidenum">
              <a:rPr lang="en-US"/>
              <a:pPr/>
              <a:t>52</a:t>
            </a:fld>
            <a:endParaRPr lang="en-US"/>
          </a:p>
        </p:txBody>
      </p:sp>
      <p:sp>
        <p:nvSpPr>
          <p:cNvPr id="12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416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7AF8CA-4506-4E4B-806B-BC023C2CF54F}" type="slidenum">
              <a:rPr lang="en-US"/>
              <a:pPr/>
              <a:t>53</a:t>
            </a:fld>
            <a:endParaRPr lang="en-US"/>
          </a:p>
        </p:txBody>
      </p:sp>
      <p:sp>
        <p:nvSpPr>
          <p:cNvPr id="13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495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3</a:t>
            </a:fld>
            <a:endParaRPr lang="en-US"/>
          </a:p>
        </p:txBody>
      </p:sp>
    </p:spTree>
    <p:extLst>
      <p:ext uri="{BB962C8B-B14F-4D97-AF65-F5344CB8AC3E}">
        <p14:creationId xmlns:p14="http://schemas.microsoft.com/office/powerpoint/2010/main" val="855876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314A62-6E9A-6745-8D64-79BF73DD0B8C}" type="slidenum">
              <a:rPr lang="en-US"/>
              <a:pPr/>
              <a:t>54</a:t>
            </a:fld>
            <a:endParaRPr lang="en-US"/>
          </a:p>
        </p:txBody>
      </p:sp>
      <p:sp>
        <p:nvSpPr>
          <p:cNvPr id="14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9172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FB4A4B-AD8A-F345-AD3E-D9B39378BEC2}" type="slidenum">
              <a:rPr lang="en-US"/>
              <a:pPr/>
              <a:t>55</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4630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6020C1D5-E2DD-473A-B8CB-9BF9101C0A54}" type="slidenum">
              <a:rPr lang="en-US" smtClean="0">
                <a:latin typeface="Arial" pitchFamily="34" charset="0"/>
              </a:rPr>
              <a:pPr>
                <a:defRPr/>
              </a:pPr>
              <a:t>58</a:t>
            </a:fld>
            <a:endParaRPr lang="en-US">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250455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5780C5D0-FB5E-472B-BA0F-DFC5DFDA873D}" type="slidenum">
              <a:rPr lang="en-US" smtClean="0"/>
              <a:pPr>
                <a:defRPr/>
              </a:pPr>
              <a:t>59</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xfrm>
            <a:off x="914400" y="4343400"/>
            <a:ext cx="5029200" cy="4114800"/>
          </a:xfrm>
          <a:noFill/>
          <a:ln/>
        </p:spPr>
        <p:txBody>
          <a:bodyPr/>
          <a:lstStyle/>
          <a:p>
            <a:pPr eaLnBrk="1" hangingPunct="1"/>
            <a:r>
              <a:rPr lang="en-US" sz="1400" b="1">
                <a:latin typeface="Arial" pitchFamily="34" charset="0"/>
              </a:rPr>
              <a:t>Grading: each side is worth 4 points:</a:t>
            </a:r>
          </a:p>
          <a:p>
            <a:pPr eaLnBrk="1" hangingPunct="1"/>
            <a:r>
              <a:rPr lang="en-US" sz="1400" b="1">
                <a:latin typeface="Arial" pitchFamily="34" charset="0"/>
              </a:rPr>
              <a:t>Front elements:</a:t>
            </a:r>
          </a:p>
          <a:p>
            <a:pPr eaLnBrk="1" hangingPunct="1">
              <a:buFontTx/>
              <a:buChar char="-"/>
            </a:pPr>
            <a:r>
              <a:rPr lang="en-US" sz="1400" b="1">
                <a:latin typeface="Arial" pitchFamily="34" charset="0"/>
              </a:rPr>
              <a:t>“In God We Trust”</a:t>
            </a:r>
          </a:p>
          <a:p>
            <a:pPr eaLnBrk="1" hangingPunct="1">
              <a:buFontTx/>
              <a:buChar char="-"/>
            </a:pPr>
            <a:r>
              <a:rPr lang="en-US" sz="1400" b="1">
                <a:latin typeface="Arial" pitchFamily="34" charset="0"/>
              </a:rPr>
              <a:t>“Liberty”</a:t>
            </a:r>
          </a:p>
          <a:p>
            <a:pPr eaLnBrk="1" hangingPunct="1">
              <a:buFontTx/>
              <a:buChar char="-"/>
            </a:pPr>
            <a:r>
              <a:rPr lang="en-US" sz="1400" b="1">
                <a:latin typeface="Arial" pitchFamily="34" charset="0"/>
              </a:rPr>
              <a:t>Year</a:t>
            </a:r>
          </a:p>
          <a:p>
            <a:pPr eaLnBrk="1" hangingPunct="1">
              <a:buFontTx/>
              <a:buChar char="-"/>
            </a:pPr>
            <a:r>
              <a:rPr lang="en-US" sz="1400" b="1">
                <a:latin typeface="Arial" pitchFamily="34" charset="0"/>
              </a:rPr>
              <a:t>Lincoln head</a:t>
            </a:r>
          </a:p>
          <a:p>
            <a:pPr eaLnBrk="1" hangingPunct="1">
              <a:buFontTx/>
              <a:buChar char="-"/>
            </a:pPr>
            <a:r>
              <a:rPr lang="en-US" sz="1400" b="1">
                <a:latin typeface="Arial" pitchFamily="34" charset="0"/>
              </a:rPr>
              <a:t>Extra credit point - Mint letter </a:t>
            </a:r>
          </a:p>
          <a:p>
            <a:pPr eaLnBrk="1" hangingPunct="1">
              <a:buFontTx/>
              <a:buChar char="-"/>
            </a:pPr>
            <a:endParaRPr lang="en-US" sz="1400" b="1">
              <a:latin typeface="Arial" pitchFamily="34" charset="0"/>
            </a:endParaRPr>
          </a:p>
          <a:p>
            <a:pPr eaLnBrk="1" hangingPunct="1"/>
            <a:r>
              <a:rPr lang="en-US" sz="1400" b="1">
                <a:latin typeface="Arial" pitchFamily="34" charset="0"/>
              </a:rPr>
              <a:t>Back elements:</a:t>
            </a:r>
          </a:p>
          <a:p>
            <a:pPr eaLnBrk="1" hangingPunct="1">
              <a:buFontTx/>
              <a:buChar char="-"/>
            </a:pPr>
            <a:r>
              <a:rPr lang="en-US" sz="1400" b="1">
                <a:latin typeface="Arial" pitchFamily="34" charset="0"/>
              </a:rPr>
              <a:t>“United States of America”</a:t>
            </a:r>
          </a:p>
          <a:p>
            <a:pPr eaLnBrk="1" hangingPunct="1">
              <a:buFontTx/>
              <a:buChar char="-"/>
            </a:pPr>
            <a:r>
              <a:rPr lang="en-US" sz="1400" b="1">
                <a:latin typeface="Arial" pitchFamily="34" charset="0"/>
              </a:rPr>
              <a:t>“One Cent”</a:t>
            </a:r>
          </a:p>
          <a:p>
            <a:pPr eaLnBrk="1" hangingPunct="1">
              <a:buFontTx/>
              <a:buChar char="-"/>
            </a:pPr>
            <a:r>
              <a:rPr lang="en-US" sz="1400" b="1">
                <a:latin typeface="Arial" pitchFamily="34" charset="0"/>
              </a:rPr>
              <a:t>“E Pluribus Unum”</a:t>
            </a:r>
          </a:p>
          <a:p>
            <a:pPr eaLnBrk="1" hangingPunct="1">
              <a:buFontTx/>
              <a:buChar char="-"/>
            </a:pPr>
            <a:r>
              <a:rPr lang="en-US" sz="1400" b="1">
                <a:latin typeface="Arial" pitchFamily="34" charset="0"/>
              </a:rPr>
              <a:t>Lincoln Memorial</a:t>
            </a:r>
          </a:p>
          <a:p>
            <a:pPr eaLnBrk="1" hangingPunct="1">
              <a:buFontTx/>
              <a:buChar char="-"/>
            </a:pPr>
            <a:r>
              <a:rPr lang="en-US" sz="1400" b="1">
                <a:latin typeface="Arial" pitchFamily="34" charset="0"/>
              </a:rPr>
              <a:t>Extra credit point - Lincoln drawn in memorial</a:t>
            </a:r>
          </a:p>
          <a:p>
            <a:pPr eaLnBrk="1" hangingPunct="1">
              <a:buFontTx/>
              <a:buChar char="-"/>
            </a:pPr>
            <a:endParaRPr lang="en-US" sz="1400" b="1">
              <a:latin typeface="Arial" pitchFamily="34" charset="0"/>
            </a:endParaRPr>
          </a:p>
          <a:p>
            <a:pPr eaLnBrk="1" hangingPunct="1"/>
            <a:r>
              <a:rPr lang="en-US" sz="1400" b="1">
                <a:latin typeface="Arial" pitchFamily="34" charset="0"/>
              </a:rPr>
              <a:t>Identify scores by raising of hands. Use 6 or better for mastery. Questions:</a:t>
            </a:r>
          </a:p>
          <a:p>
            <a:pPr eaLnBrk="1" hangingPunct="1">
              <a:buFontTx/>
              <a:buChar char="-"/>
            </a:pPr>
            <a:r>
              <a:rPr lang="en-US" sz="1400" b="1">
                <a:latin typeface="Arial" pitchFamily="34" charset="0"/>
              </a:rPr>
              <a:t>Did they do better as an individual or a team?</a:t>
            </a:r>
          </a:p>
          <a:p>
            <a:pPr eaLnBrk="1" hangingPunct="1">
              <a:buFontTx/>
              <a:buChar char="-"/>
            </a:pPr>
            <a:r>
              <a:rPr lang="en-US" sz="1400" b="1">
                <a:latin typeface="Arial" pitchFamily="34" charset="0"/>
              </a:rPr>
              <a:t>How would the results be used if this was a “For” assessment?</a:t>
            </a:r>
          </a:p>
          <a:p>
            <a:pPr eaLnBrk="1" hangingPunct="1">
              <a:buFontTx/>
              <a:buChar char="-"/>
            </a:pPr>
            <a:r>
              <a:rPr lang="en-US" sz="1400" b="1">
                <a:latin typeface="Arial" pitchFamily="34" charset="0"/>
              </a:rPr>
              <a:t>How would the results be used if this was an “Of” assessment?</a:t>
            </a:r>
          </a:p>
        </p:txBody>
      </p:sp>
    </p:spTree>
    <p:extLst>
      <p:ext uri="{BB962C8B-B14F-4D97-AF65-F5344CB8AC3E}">
        <p14:creationId xmlns:p14="http://schemas.microsoft.com/office/powerpoint/2010/main" val="290460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C7F2133A-5473-425F-AB09-7CEF233CC299}" type="slidenum">
              <a:rPr lang="en-US" smtClean="0"/>
              <a:pPr>
                <a:defRPr/>
              </a:pPr>
              <a:t>60</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293740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8C0A5783-0732-42CF-8D72-B0402E7C1DCA}" type="slidenum">
              <a:rPr lang="en-US" smtClean="0"/>
              <a:pPr>
                <a:defRPr/>
              </a:pPr>
              <a:t>61</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87519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a:latin typeface="Arial" pitchFamily="34" charset="0"/>
            </a:endParaRPr>
          </a:p>
        </p:txBody>
      </p:sp>
      <p:sp>
        <p:nvSpPr>
          <p:cNvPr id="47108" name="Slide Number Placeholder 3"/>
          <p:cNvSpPr>
            <a:spLocks noGrp="1"/>
          </p:cNvSpPr>
          <p:nvPr>
            <p:ph type="sldNum" sz="quarter" idx="5"/>
          </p:nvPr>
        </p:nvSpPr>
        <p:spPr/>
        <p:txBody>
          <a:bodyPr/>
          <a:lstStyle/>
          <a:p>
            <a:pPr>
              <a:defRPr/>
            </a:pPr>
            <a:fld id="{FD79D21B-512C-44B7-BF0D-675DAAF83EAA}" type="slidenum">
              <a:rPr lang="en-US" smtClean="0">
                <a:latin typeface="Arial" pitchFamily="34" charset="0"/>
                <a:ea typeface="MS PGothic" pitchFamily="34" charset="-128"/>
              </a:rPr>
              <a:pPr>
                <a:defRPr/>
              </a:pPr>
              <a:t>62</a:t>
            </a:fld>
            <a:endParaRPr lang="en-US">
              <a:latin typeface="Arial" pitchFamily="34" charset="0"/>
              <a:ea typeface="MS PGothic" pitchFamily="34" charset="-128"/>
            </a:endParaRPr>
          </a:p>
        </p:txBody>
      </p:sp>
    </p:spTree>
    <p:extLst>
      <p:ext uri="{BB962C8B-B14F-4D97-AF65-F5344CB8AC3E}">
        <p14:creationId xmlns:p14="http://schemas.microsoft.com/office/powerpoint/2010/main" val="2632375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4C104A01-F2E4-46F6-9095-6D67FB8AFCAC}" type="slidenum">
              <a:rPr lang="en-US" smtClean="0">
                <a:latin typeface="Arial" pitchFamily="34" charset="0"/>
                <a:ea typeface="MS PGothic" pitchFamily="34" charset="-128"/>
              </a:rPr>
              <a:pPr>
                <a:defRPr/>
              </a:pPr>
              <a:t>63</a:t>
            </a:fld>
            <a:endParaRPr lang="en-US">
              <a:latin typeface="Arial" pitchFamily="34" charset="0"/>
              <a:ea typeface="MS PGothic" pitchFamily="34" charset="-128"/>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664945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64</a:t>
            </a:fld>
            <a:endParaRPr lang="en-US"/>
          </a:p>
        </p:txBody>
      </p:sp>
    </p:spTree>
    <p:extLst>
      <p:ext uri="{BB962C8B-B14F-4D97-AF65-F5344CB8AC3E}">
        <p14:creationId xmlns:p14="http://schemas.microsoft.com/office/powerpoint/2010/main" val="3937341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65</a:t>
            </a:fld>
            <a:endParaRPr lang="en-US"/>
          </a:p>
        </p:txBody>
      </p:sp>
    </p:spTree>
    <p:extLst>
      <p:ext uri="{BB962C8B-B14F-4D97-AF65-F5344CB8AC3E}">
        <p14:creationId xmlns:p14="http://schemas.microsoft.com/office/powerpoint/2010/main" val="106140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8378116-201F-48C6-8B89-953098899D8C}" type="slidenum">
              <a:rPr lang="en-US" smtClean="0"/>
              <a:pPr>
                <a:defRPr/>
              </a:pPr>
              <a:t>7</a:t>
            </a:fld>
            <a:endParaRPr lang="en-US"/>
          </a:p>
        </p:txBody>
      </p:sp>
    </p:spTree>
    <p:extLst>
      <p:ext uri="{BB962C8B-B14F-4D97-AF65-F5344CB8AC3E}">
        <p14:creationId xmlns:p14="http://schemas.microsoft.com/office/powerpoint/2010/main" val="1892761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469CEE-953A-4AE8-B73A-EFAABB852072}" type="slidenum">
              <a:rPr lang="en-US" smtClean="0"/>
              <a:pPr/>
              <a:t>67</a:t>
            </a:fld>
            <a:endParaRPr lang="en-US"/>
          </a:p>
        </p:txBody>
      </p:sp>
    </p:spTree>
    <p:extLst>
      <p:ext uri="{BB962C8B-B14F-4D97-AF65-F5344CB8AC3E}">
        <p14:creationId xmlns:p14="http://schemas.microsoft.com/office/powerpoint/2010/main" val="254109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469CEE-953A-4AE8-B73A-EFAABB852072}" type="slidenum">
              <a:rPr lang="en-US" smtClean="0"/>
              <a:pPr/>
              <a:t>68</a:t>
            </a:fld>
            <a:endParaRPr lang="en-US"/>
          </a:p>
        </p:txBody>
      </p:sp>
    </p:spTree>
    <p:extLst>
      <p:ext uri="{BB962C8B-B14F-4D97-AF65-F5344CB8AC3E}">
        <p14:creationId xmlns:p14="http://schemas.microsoft.com/office/powerpoint/2010/main" val="3309461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64D56B-3866-E44C-A014-4AE9360BCEE3}" type="slidenum">
              <a:rPr lang="en-US"/>
              <a:pPr/>
              <a:t>69</a:t>
            </a:fld>
            <a:endParaRPr lang="en-US"/>
          </a:p>
        </p:txBody>
      </p:sp>
      <p:sp>
        <p:nvSpPr>
          <p:cNvPr id="12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7AF8CA-4506-4E4B-806B-BC023C2CF54F}" type="slidenum">
              <a:rPr lang="en-US"/>
              <a:pPr/>
              <a:t>70</a:t>
            </a:fld>
            <a:endParaRPr lang="en-US"/>
          </a:p>
        </p:txBody>
      </p:sp>
      <p:sp>
        <p:nvSpPr>
          <p:cNvPr id="13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314A62-6E9A-6745-8D64-79BF73DD0B8C}" type="slidenum">
              <a:rPr lang="en-US"/>
              <a:pPr/>
              <a:t>71</a:t>
            </a:fld>
            <a:endParaRPr lang="en-US"/>
          </a:p>
        </p:txBody>
      </p:sp>
      <p:sp>
        <p:nvSpPr>
          <p:cNvPr id="14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FB4A4B-AD8A-F345-AD3E-D9B39378BEC2}" type="slidenum">
              <a:rPr lang="en-US"/>
              <a:pPr/>
              <a:t>72</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6020C1D5-E2DD-473A-B8CB-9BF9101C0A54}" type="slidenum">
              <a:rPr lang="en-US" smtClean="0">
                <a:latin typeface="Arial" pitchFamily="34" charset="0"/>
              </a:rPr>
              <a:pPr>
                <a:defRPr/>
              </a:pPr>
              <a:t>75</a:t>
            </a:fld>
            <a:endParaRPr lang="en-US">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145285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76</a:t>
            </a:fld>
            <a:endParaRPr lang="en-US"/>
          </a:p>
        </p:txBody>
      </p:sp>
    </p:spTree>
    <p:extLst>
      <p:ext uri="{BB962C8B-B14F-4D97-AF65-F5344CB8AC3E}">
        <p14:creationId xmlns:p14="http://schemas.microsoft.com/office/powerpoint/2010/main" val="1061405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123D7A-39A2-48CD-A58C-075EA2C43AE0}" type="slidenum">
              <a:rPr lang="en-US"/>
              <a:pPr/>
              <a:t>90</a:t>
            </a:fld>
            <a:endParaRPr lang="en-US"/>
          </a:p>
        </p:txBody>
      </p:sp>
      <p:sp>
        <p:nvSpPr>
          <p:cNvPr id="69634" name="Rectangle 2"/>
          <p:cNvSpPr>
            <a:spLocks noGrp="1" noRot="1" noChangeAspect="1" noChangeArrowheads="1" noTextEdit="1"/>
          </p:cNvSpPr>
          <p:nvPr>
            <p:ph type="sldImg"/>
          </p:nvPr>
        </p:nvSpPr>
        <p:spPr>
          <a:xfrm>
            <a:off x="1143000" y="685800"/>
            <a:ext cx="4572000" cy="3429000"/>
          </a:xfrm>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182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37578FB-1AE6-46E5-B536-63C68B1884A3}" type="slidenum">
              <a:rPr lang="en-US" smtClean="0">
                <a:latin typeface="Arial" pitchFamily="34" charset="0"/>
              </a:rPr>
              <a:pPr/>
              <a:t>8</a:t>
            </a:fld>
            <a:endParaRPr lang="en-US">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31984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8378116-201F-48C6-8B89-953098899D8C}" type="slidenum">
              <a:rPr lang="en-US" smtClean="0"/>
              <a:pPr>
                <a:defRPr/>
              </a:pPr>
              <a:t>13</a:t>
            </a:fld>
            <a:endParaRPr lang="en-US"/>
          </a:p>
        </p:txBody>
      </p:sp>
    </p:spTree>
    <p:extLst>
      <p:ext uri="{BB962C8B-B14F-4D97-AF65-F5344CB8AC3E}">
        <p14:creationId xmlns:p14="http://schemas.microsoft.com/office/powerpoint/2010/main" val="995000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22</a:t>
            </a:fld>
            <a:endParaRPr lang="en-US"/>
          </a:p>
        </p:txBody>
      </p:sp>
    </p:spTree>
    <p:extLst>
      <p:ext uri="{BB962C8B-B14F-4D97-AF65-F5344CB8AC3E}">
        <p14:creationId xmlns:p14="http://schemas.microsoft.com/office/powerpoint/2010/main" val="100788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243286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8053DD-2A1E-43A6-A54A-06274F055F37}"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3837425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DA9099-7ACD-45B5-8769-995C0DBE839D}" type="slidenum">
              <a:rPr lang="en-US" smtClean="0"/>
              <a:pPr/>
              <a:t>26</a:t>
            </a:fld>
            <a:endParaRPr lang="en-US"/>
          </a:p>
        </p:txBody>
      </p:sp>
    </p:spTree>
    <p:extLst>
      <p:ext uri="{BB962C8B-B14F-4D97-AF65-F5344CB8AC3E}">
        <p14:creationId xmlns:p14="http://schemas.microsoft.com/office/powerpoint/2010/main" val="4200106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7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97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05E37FB-F68F-4502-95E5-E3A3DB404FB4}" type="slidenum">
              <a:rPr lang="en-US"/>
              <a:pPr>
                <a:defRPr/>
              </a:pPr>
              <a:t>‹#›</a:t>
            </a:fld>
            <a:endParaRPr lang="en-U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AC133F2-9CE6-438F-A6DC-73EE4FB2B713}" type="slidenum">
              <a:rPr lang="en-US"/>
              <a:pPr>
                <a:defRPr/>
              </a:pPr>
              <a:t>‹#›</a:t>
            </a:fld>
            <a:endParaRPr lang="en-U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C998AD6-B343-4767-A10C-B63B5DD719C6}" type="slidenum">
              <a:rPr lang="en-US"/>
              <a:pPr>
                <a:defRPr/>
              </a:pPr>
              <a:t>‹#›</a:t>
            </a:fld>
            <a:endParaRPr lang="en-US"/>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1E18317-2603-42D4-8B52-678751672B90}" type="slidenum">
              <a:rPr lang="en-US"/>
              <a:pPr>
                <a:defRPr/>
              </a:pPr>
              <a:t>‹#›</a:t>
            </a:fld>
            <a:endParaRPr lang="en-US"/>
          </a:p>
        </p:txBody>
      </p:sp>
    </p:spTree>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5"/>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50442216-4028-4773-908E-469ED0B16397}" type="slidenum">
              <a:rPr lang="en-US"/>
              <a:pPr>
                <a:defRPr/>
              </a:pPr>
              <a:t>‹#›</a:t>
            </a:fld>
            <a:endParaRPr lang="en-US"/>
          </a:p>
        </p:txBody>
      </p:sp>
    </p:spTree>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5648558-79DD-432D-9D79-D1C268657D87}" type="slidenum">
              <a:rPr lang="en-US"/>
              <a:pPr>
                <a:defRPr/>
              </a:pPr>
              <a:t>‹#›</a:t>
            </a:fld>
            <a:endParaRPr lang="en-US"/>
          </a:p>
        </p:txBody>
      </p:sp>
    </p:spTree>
    <p:extLst>
      <p:ext uri="{BB962C8B-B14F-4D97-AF65-F5344CB8AC3E}">
        <p14:creationId xmlns:p14="http://schemas.microsoft.com/office/powerpoint/2010/main" val="2330988961"/>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1B598F-5426-41FF-A474-2BDE0E1B90EE}" type="slidenum">
              <a:rPr lang="en-US"/>
              <a:pPr>
                <a:defRPr/>
              </a:pPr>
              <a:t>‹#›</a:t>
            </a:fld>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F36CC5A-84F3-437F-8D84-7A0F4044692B}" type="slidenum">
              <a:rPr lang="en-US"/>
              <a:pPr>
                <a:defRPr/>
              </a:pPr>
              <a:t>‹#›</a:t>
            </a:fld>
            <a:endParaRPr lang="en-U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EE136A47-AE41-4031-983A-D0E073A39EAB}" type="slidenum">
              <a:rPr lang="en-US"/>
              <a:pPr>
                <a:defRPr/>
              </a:pPr>
              <a:t>‹#›</a:t>
            </a:fld>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755C478-11F8-4096-B227-0FC26FC84AD3}" type="slidenum">
              <a:rPr lang="en-US"/>
              <a:pPr>
                <a:defRPr/>
              </a:pPr>
              <a:t>‹#›</a:t>
            </a:fld>
            <a:endParaRPr lang="en-U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5FF1D4C-E80D-493B-8E75-FAFF1588BD91}" type="slidenum">
              <a:rPr lang="en-US"/>
              <a:pPr>
                <a:defRPr/>
              </a:pPr>
              <a:t>‹#›</a:t>
            </a:fld>
            <a:endParaRPr lang="en-U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2B1F124-F449-40B9-B42A-8F73376708AD}" type="slidenum">
              <a:rPr lang="en-US"/>
              <a:pPr>
                <a:defRPr/>
              </a:pPr>
              <a:t>‹#›</a:t>
            </a:fld>
            <a:endParaRPr lang="en-U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B2F273-7663-4467-978F-F6AF26514C5B}" type="slidenum">
              <a:rPr lang="en-US"/>
              <a:pPr>
                <a:defRPr/>
              </a:pPr>
              <a:t>‹#›</a:t>
            </a:fld>
            <a:endParaRPr lang="en-US"/>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94E5EB3-839F-4E99-8CDC-7497FB710661}" type="slidenum">
              <a:rPr lang="en-US"/>
              <a:pPr>
                <a:defRPr/>
              </a:pPr>
              <a:t>‹#›</a:t>
            </a:fld>
            <a:endParaRPr lang="en-US"/>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000000"/>
            </a:gs>
            <a:gs pos="39999">
              <a:srgbClr val="0A128C"/>
            </a:gs>
            <a:gs pos="70000">
              <a:srgbClr val="181CC7"/>
            </a:gs>
            <a:gs pos="88000">
              <a:srgbClr val="7005D4"/>
            </a:gs>
            <a:gs pos="100000">
              <a:srgbClr val="8C3D91"/>
            </a:gs>
          </a:gsLst>
          <a:lin ang="2700000" scaled="0"/>
          <a:tileRect/>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2"/>
            <a:ext cx="9144000" cy="6856413"/>
            <a:chOff x="0" y="0"/>
            <a:chExt cx="5760" cy="4319"/>
          </a:xfrm>
        </p:grpSpPr>
        <p:sp>
          <p:nvSpPr>
            <p:cNvPr id="286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6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hangingPunct="0">
                <a:defRPr/>
              </a:pPr>
              <a:endParaRPr lang="en-US">
                <a:latin typeface="Arial" charset="0"/>
                <a:cs typeface="+mn-cs"/>
              </a:endParaRPr>
            </a:p>
          </p:txBody>
        </p:sp>
        <p:sp>
          <p:nvSpPr>
            <p:cNvPr id="286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hangingPunct="0">
                <a:defRPr/>
              </a:pPr>
              <a:endParaRPr lang="en-US">
                <a:latin typeface="Arial" charset="0"/>
                <a:cs typeface="+mn-cs"/>
              </a:endParaRPr>
            </a:p>
          </p:txBody>
        </p:sp>
        <p:sp>
          <p:nvSpPr>
            <p:cNvPr id="286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latin typeface="Arial" charset="0"/>
                <a:cs typeface="+mn-cs"/>
              </a:endParaRPr>
            </a:p>
          </p:txBody>
        </p:sp>
        <p:sp>
          <p:nvSpPr>
            <p:cNvPr id="286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6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6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6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hangingPunct="0">
                <a:defRPr/>
              </a:pPr>
              <a:endParaRPr lang="en-US">
                <a:latin typeface="Arial" charset="0"/>
                <a:cs typeface="+mn-cs"/>
              </a:endParaRPr>
            </a:p>
          </p:txBody>
        </p:sp>
        <p:sp>
          <p:nvSpPr>
            <p:cNvPr id="287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hangingPunct="0">
                <a:defRPr/>
              </a:pPr>
              <a:endParaRPr lang="en-US">
                <a:latin typeface="Arial" charset="0"/>
                <a:cs typeface="+mn-cs"/>
              </a:endParaRPr>
            </a:p>
          </p:txBody>
        </p:sp>
        <p:sp>
          <p:nvSpPr>
            <p:cNvPr id="287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latin typeface="Arial" charset="0"/>
                <a:cs typeface="+mn-cs"/>
              </a:endParaRPr>
            </a:p>
          </p:txBody>
        </p:sp>
        <p:sp>
          <p:nvSpPr>
            <p:cNvPr id="287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sp>
          <p:nvSpPr>
            <p:cNvPr id="287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latin typeface="Arial" charset="0"/>
                <a:cs typeface="+mn-cs"/>
              </a:endParaRPr>
            </a:p>
          </p:txBody>
        </p:sp>
        <p:grpSp>
          <p:nvGrpSpPr>
            <p:cNvPr id="2092" name="Group 39"/>
            <p:cNvGrpSpPr>
              <a:grpSpLocks/>
            </p:cNvGrpSpPr>
            <p:nvPr userDrawn="1"/>
          </p:nvGrpSpPr>
          <p:grpSpPr bwMode="auto">
            <a:xfrm>
              <a:off x="0" y="1632"/>
              <a:ext cx="5758" cy="1858"/>
              <a:chOff x="0" y="1632"/>
              <a:chExt cx="5758" cy="1858"/>
            </a:xfrm>
          </p:grpSpPr>
          <p:sp>
            <p:nvSpPr>
              <p:cNvPr id="287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latin typeface="Arial" charset="0"/>
                  <a:cs typeface="+mn-cs"/>
                </a:endParaRPr>
              </a:p>
            </p:txBody>
          </p:sp>
          <p:sp>
            <p:nvSpPr>
              <p:cNvPr id="287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latin typeface="Arial" charset="0"/>
                  <a:cs typeface="+mn-cs"/>
                </a:endParaRPr>
              </a:p>
            </p:txBody>
          </p:sp>
        </p:grpSp>
      </p:grpSp>
      <p:sp>
        <p:nvSpPr>
          <p:cNvPr id="287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715" name="Rectangle 43"/>
          <p:cNvSpPr>
            <a:spLocks noGrp="1" noChangeArrowheads="1"/>
          </p:cNvSpPr>
          <p:nvPr>
            <p:ph type="body" idx="1"/>
          </p:nvPr>
        </p:nvSpPr>
        <p:spPr bwMode="auto">
          <a:xfrm>
            <a:off x="457200" y="1600202"/>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mn-cs"/>
              </a:defRPr>
            </a:lvl1pPr>
          </a:lstStyle>
          <a:p>
            <a:pPr>
              <a:defRPr/>
            </a:pPr>
            <a:endParaRPr lang="en-US"/>
          </a:p>
        </p:txBody>
      </p:sp>
      <p:sp>
        <p:nvSpPr>
          <p:cNvPr id="287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cs typeface="+mn-cs"/>
              </a:defRPr>
            </a:lvl1pPr>
          </a:lstStyle>
          <a:p>
            <a:pPr>
              <a:defRPr/>
            </a:pPr>
            <a:fld id="{31BFA86A-F097-44ED-B66D-8674030F60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1"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2" r:id="rId14"/>
  </p:sldLayoutIdLst>
  <p:transition spd="slow">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mailto:drdanmulligan@gmail.com"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tiff"/><Relationship Id="rId10" Type="http://schemas.openxmlformats.org/officeDocument/2006/relationships/image" Target="../media/image34.png"/><Relationship Id="rId4" Type="http://schemas.openxmlformats.org/officeDocument/2006/relationships/hyperlink" Target="https://www.youtube.com/watch?v=ER_9GX1clNI" TargetMode="External"/><Relationship Id="rId9" Type="http://schemas.openxmlformats.org/officeDocument/2006/relationships/image" Target="../media/image33.tiff"/></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jamboard.google.com/d/1SOFnPinj_AkMW2l8I4YWG0PONRiHUnhNOO0gjia_O2w/edit?usp=sharing" TargetMode="Externa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hyperlink" Target="https://jamboard.google.com/d/1SOFnPinj_AkMW2l8I4YWG0PONRiHUnhNOO0gjia_O2w/edit?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9.bin"/><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8.bin"/><Relationship Id="rId2" Type="http://schemas.openxmlformats.org/officeDocument/2006/relationships/notesSlide" Target="../notesSlides/notesSlide13.xml"/><Relationship Id="rId16" Type="http://schemas.openxmlformats.org/officeDocument/2006/relationships/oleObject" Target="../embeddings/oleObject12.bin"/><Relationship Id="rId1" Type="http://schemas.openxmlformats.org/officeDocument/2006/relationships/slideLayout" Target="../slideLayouts/slideLayout4.xml"/><Relationship Id="rId6" Type="http://schemas.openxmlformats.org/officeDocument/2006/relationships/oleObject" Target="../embeddings/oleObject3.bin"/><Relationship Id="rId11" Type="http://schemas.openxmlformats.org/officeDocument/2006/relationships/oleObject" Target="../embeddings/oleObject7.bin"/><Relationship Id="rId5" Type="http://schemas.openxmlformats.org/officeDocument/2006/relationships/oleObject" Target="../embeddings/oleObject2.bin"/><Relationship Id="rId15" Type="http://schemas.openxmlformats.org/officeDocument/2006/relationships/oleObject" Target="../embeddings/oleObject11.bin"/><Relationship Id="rId10"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oleObject" Target="../embeddings/oleObject6.bin"/><Relationship Id="rId1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oleObject" Target="../embeddings/oleObject13.bin"/></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weapon, wheel&#10;&#10;Description automatically generated">
            <a:extLst>
              <a:ext uri="{FF2B5EF4-FFF2-40B4-BE49-F238E27FC236}">
                <a16:creationId xmlns:a16="http://schemas.microsoft.com/office/drawing/2014/main" id="{45C21D09-D216-5028-E2FF-97ADADAD4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 y="975638"/>
            <a:ext cx="9144000" cy="4648200"/>
          </a:xfrm>
          <a:prstGeom prst="rect">
            <a:avLst/>
          </a:prstGeom>
        </p:spPr>
      </p:pic>
      <p:sp>
        <p:nvSpPr>
          <p:cNvPr id="21" name="TextBox 20">
            <a:extLst>
              <a:ext uri="{FF2B5EF4-FFF2-40B4-BE49-F238E27FC236}">
                <a16:creationId xmlns:a16="http://schemas.microsoft.com/office/drawing/2014/main" id="{E02E159D-1703-B2FE-1855-521B42AC14C3}"/>
              </a:ext>
            </a:extLst>
          </p:cNvPr>
          <p:cNvSpPr txBox="1"/>
          <p:nvPr/>
        </p:nvSpPr>
        <p:spPr>
          <a:xfrm>
            <a:off x="3886200" y="1745435"/>
            <a:ext cx="1371600" cy="1646605"/>
          </a:xfrm>
          <a:prstGeom prst="rect">
            <a:avLst/>
          </a:prstGeom>
          <a:noFill/>
        </p:spPr>
        <p:txBody>
          <a:bodyPr wrap="square" rtlCol="0">
            <a:spAutoFit/>
          </a:bodyPr>
          <a:lstStyle/>
          <a:p>
            <a:pPr algn="ctr"/>
            <a:r>
              <a:rPr lang="en-US" sz="1600" dirty="0">
                <a:latin typeface="Chalkboard" panose="03050602040202020205" pitchFamily="66" charset="77"/>
              </a:rPr>
              <a:t>What learning strategies will produce our best results?</a:t>
            </a:r>
          </a:p>
          <a:p>
            <a:pPr algn="ctr"/>
            <a:endParaRPr lang="en-US" sz="500" dirty="0">
              <a:solidFill>
                <a:srgbClr val="FFFF00"/>
              </a:solidFill>
              <a:latin typeface="Chalkboard" panose="03050602040202020205" pitchFamily="66" charset="77"/>
            </a:endParaRPr>
          </a:p>
        </p:txBody>
      </p:sp>
      <p:sp>
        <p:nvSpPr>
          <p:cNvPr id="14" name="TextBox 13">
            <a:extLst>
              <a:ext uri="{FF2B5EF4-FFF2-40B4-BE49-F238E27FC236}">
                <a16:creationId xmlns:a16="http://schemas.microsoft.com/office/drawing/2014/main" id="{B05C614B-7820-2C4D-9F5A-1FD4A7937CDB}"/>
              </a:ext>
            </a:extLst>
          </p:cNvPr>
          <p:cNvSpPr txBox="1"/>
          <p:nvPr/>
        </p:nvSpPr>
        <p:spPr>
          <a:xfrm>
            <a:off x="148974" y="43215"/>
            <a:ext cx="8584931" cy="954107"/>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i="0" u="none" strike="noStrike" dirty="0">
                <a:solidFill>
                  <a:srgbClr val="FFC000"/>
                </a:solidFill>
                <a:effectLst/>
                <a:latin typeface="Century Gothic" panose="020B0502020202020204" pitchFamily="34" charset="0"/>
              </a:rPr>
              <a:t>ALBEMARLE COUNTY PUBLIC SCHOOLS</a:t>
            </a:r>
          </a:p>
          <a:p>
            <a:pPr algn="ctr"/>
            <a:r>
              <a:rPr lang="en-US" sz="2400" b="1" i="0" u="none" strike="noStrike" dirty="0">
                <a:solidFill>
                  <a:srgbClr val="FFFF00"/>
                </a:solidFill>
                <a:effectLst/>
                <a:latin typeface="Century Gothic" panose="020B0502020202020204" pitchFamily="34" charset="0"/>
              </a:rPr>
              <a:t>Effective Strategies To Ensure Every Student Succeeds</a:t>
            </a:r>
            <a:endParaRPr lang="en-US" sz="2400" b="1" dirty="0">
              <a:solidFill>
                <a:srgbClr val="FFFF00"/>
              </a:solidFill>
              <a:latin typeface="Century Gothic" panose="020B0502020202020204" pitchFamily="34" charset="0"/>
            </a:endParaRPr>
          </a:p>
        </p:txBody>
      </p:sp>
      <p:sp>
        <p:nvSpPr>
          <p:cNvPr id="19" name="TextBox 18">
            <a:extLst>
              <a:ext uri="{FF2B5EF4-FFF2-40B4-BE49-F238E27FC236}">
                <a16:creationId xmlns:a16="http://schemas.microsoft.com/office/drawing/2014/main" id="{302EA9B8-2273-4CF2-854C-139002CCF9E1}"/>
              </a:ext>
            </a:extLst>
          </p:cNvPr>
          <p:cNvSpPr txBox="1"/>
          <p:nvPr/>
        </p:nvSpPr>
        <p:spPr>
          <a:xfrm>
            <a:off x="467265" y="1968604"/>
            <a:ext cx="1295400" cy="1338828"/>
          </a:xfrm>
          <a:prstGeom prst="rect">
            <a:avLst/>
          </a:prstGeom>
          <a:noFill/>
        </p:spPr>
        <p:txBody>
          <a:bodyPr wrap="square" rtlCol="0">
            <a:spAutoFit/>
          </a:bodyPr>
          <a:lstStyle/>
          <a:p>
            <a:pPr algn="ctr"/>
            <a:r>
              <a:rPr lang="en-US" sz="1600" dirty="0">
                <a:latin typeface="Chalkboard" panose="03050602040202020205" pitchFamily="66" charset="77"/>
              </a:rPr>
              <a:t>What do we expect our students to learn?</a:t>
            </a:r>
            <a:endParaRPr lang="en-US" sz="1700" dirty="0">
              <a:latin typeface="Chalkboard" panose="03050602040202020205" pitchFamily="66" charset="77"/>
            </a:endParaRPr>
          </a:p>
        </p:txBody>
      </p:sp>
      <p:sp>
        <p:nvSpPr>
          <p:cNvPr id="20" name="TextBox 19">
            <a:extLst>
              <a:ext uri="{FF2B5EF4-FFF2-40B4-BE49-F238E27FC236}">
                <a16:creationId xmlns:a16="http://schemas.microsoft.com/office/drawing/2014/main" id="{B0BA3E7B-80CB-265D-DF48-2AB60B3892D5}"/>
              </a:ext>
            </a:extLst>
          </p:cNvPr>
          <p:cNvSpPr txBox="1"/>
          <p:nvPr/>
        </p:nvSpPr>
        <p:spPr>
          <a:xfrm>
            <a:off x="2276953" y="3382880"/>
            <a:ext cx="1082458" cy="1323439"/>
          </a:xfrm>
          <a:prstGeom prst="rect">
            <a:avLst/>
          </a:prstGeom>
          <a:noFill/>
        </p:spPr>
        <p:txBody>
          <a:bodyPr wrap="square" rtlCol="0">
            <a:spAutoFit/>
          </a:bodyPr>
          <a:lstStyle/>
          <a:p>
            <a:pPr algn="ctr"/>
            <a:r>
              <a:rPr lang="en-US" sz="1600" dirty="0">
                <a:latin typeface="Chalkboard" panose="03050602040202020205" pitchFamily="66" charset="77"/>
              </a:rPr>
              <a:t>How will we know they are learning?</a:t>
            </a:r>
            <a:r>
              <a:rPr lang="en-US" sz="1600" dirty="0">
                <a:solidFill>
                  <a:schemeClr val="bg1">
                    <a:lumMod val="50000"/>
                  </a:schemeClr>
                </a:solidFill>
                <a:latin typeface="Chalkboard" panose="03050602040202020205" pitchFamily="66" charset="77"/>
              </a:rPr>
              <a:t>?</a:t>
            </a:r>
            <a:endParaRPr lang="en-US" sz="1700" dirty="0">
              <a:solidFill>
                <a:schemeClr val="bg1">
                  <a:lumMod val="50000"/>
                </a:schemeClr>
              </a:solidFill>
              <a:latin typeface="Chalkboard" panose="03050602040202020205" pitchFamily="66" charset="77"/>
            </a:endParaRPr>
          </a:p>
        </p:txBody>
      </p:sp>
      <p:sp>
        <p:nvSpPr>
          <p:cNvPr id="22" name="TextBox 21">
            <a:extLst>
              <a:ext uri="{FF2B5EF4-FFF2-40B4-BE49-F238E27FC236}">
                <a16:creationId xmlns:a16="http://schemas.microsoft.com/office/drawing/2014/main" id="{1F9827B6-91F6-C8E2-C07B-7B9D98737974}"/>
              </a:ext>
            </a:extLst>
          </p:cNvPr>
          <p:cNvSpPr txBox="1"/>
          <p:nvPr/>
        </p:nvSpPr>
        <p:spPr>
          <a:xfrm>
            <a:off x="5693640" y="3136659"/>
            <a:ext cx="1166134" cy="1569660"/>
          </a:xfrm>
          <a:prstGeom prst="rect">
            <a:avLst/>
          </a:prstGeom>
          <a:noFill/>
        </p:spPr>
        <p:txBody>
          <a:bodyPr wrap="square" rtlCol="0">
            <a:spAutoFit/>
          </a:bodyPr>
          <a:lstStyle/>
          <a:p>
            <a:pPr algn="ctr"/>
            <a:r>
              <a:rPr lang="en-US" sz="1600" dirty="0">
                <a:latin typeface="Chalkboard" panose="03050602040202020205" pitchFamily="66" charset="77"/>
              </a:rPr>
              <a:t>How will we respond when they don’t learn?</a:t>
            </a:r>
            <a:r>
              <a:rPr lang="en-US" sz="1600" dirty="0">
                <a:solidFill>
                  <a:schemeClr val="bg1">
                    <a:lumMod val="50000"/>
                  </a:schemeClr>
                </a:solidFill>
                <a:latin typeface="Chalkboard" panose="03050602040202020205" pitchFamily="66" charset="77"/>
              </a:rPr>
              <a:t>?</a:t>
            </a:r>
          </a:p>
        </p:txBody>
      </p:sp>
      <p:sp>
        <p:nvSpPr>
          <p:cNvPr id="23" name="TextBox 22">
            <a:extLst>
              <a:ext uri="{FF2B5EF4-FFF2-40B4-BE49-F238E27FC236}">
                <a16:creationId xmlns:a16="http://schemas.microsoft.com/office/drawing/2014/main" id="{6ADBC075-33BC-3DD6-B600-198B243E184D}"/>
              </a:ext>
            </a:extLst>
          </p:cNvPr>
          <p:cNvSpPr txBox="1"/>
          <p:nvPr/>
        </p:nvSpPr>
        <p:spPr>
          <a:xfrm>
            <a:off x="7409603" y="1976299"/>
            <a:ext cx="1267132" cy="1323439"/>
          </a:xfrm>
          <a:prstGeom prst="rect">
            <a:avLst/>
          </a:prstGeom>
          <a:noFill/>
        </p:spPr>
        <p:txBody>
          <a:bodyPr wrap="square" rtlCol="0">
            <a:spAutoFit/>
          </a:bodyPr>
          <a:lstStyle/>
          <a:p>
            <a:pPr algn="ctr"/>
            <a:r>
              <a:rPr lang="en-US" sz="1600" dirty="0">
                <a:latin typeface="Chalkboard" panose="03050602040202020205" pitchFamily="66" charset="77"/>
              </a:rPr>
              <a:t>How will we respond if they already know it?</a:t>
            </a:r>
          </a:p>
        </p:txBody>
      </p:sp>
      <p:sp>
        <p:nvSpPr>
          <p:cNvPr id="5" name="Oval 4">
            <a:extLst>
              <a:ext uri="{FF2B5EF4-FFF2-40B4-BE49-F238E27FC236}">
                <a16:creationId xmlns:a16="http://schemas.microsoft.com/office/drawing/2014/main" id="{71F10FAF-C20A-E56B-275B-2E0E1719B41B}"/>
              </a:ext>
            </a:extLst>
          </p:cNvPr>
          <p:cNvSpPr/>
          <p:nvPr/>
        </p:nvSpPr>
        <p:spPr bwMode="auto">
          <a:xfrm>
            <a:off x="2107160" y="3058351"/>
            <a:ext cx="1371600" cy="1726276"/>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2" name="Picture 1" descr="A picture containing LEGO, toy&#10;&#10;Description automatically generated">
            <a:extLst>
              <a:ext uri="{FF2B5EF4-FFF2-40B4-BE49-F238E27FC236}">
                <a16:creationId xmlns:a16="http://schemas.microsoft.com/office/drawing/2014/main" id="{48E5B56C-0150-02DA-8467-42CEC62C4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120679"/>
            <a:ext cx="5017073" cy="3762805"/>
          </a:xfrm>
          <a:prstGeom prst="rect">
            <a:avLst/>
          </a:prstGeom>
        </p:spPr>
      </p:pic>
      <p:sp>
        <p:nvSpPr>
          <p:cNvPr id="6" name="TextBox 5">
            <a:extLst>
              <a:ext uri="{FF2B5EF4-FFF2-40B4-BE49-F238E27FC236}">
                <a16:creationId xmlns:a16="http://schemas.microsoft.com/office/drawing/2014/main" id="{A9F3D875-F667-8D50-7F14-22ED2DD6FAC8}"/>
              </a:ext>
            </a:extLst>
          </p:cNvPr>
          <p:cNvSpPr txBox="1"/>
          <p:nvPr/>
        </p:nvSpPr>
        <p:spPr>
          <a:xfrm>
            <a:off x="54945" y="5402580"/>
            <a:ext cx="9118054" cy="1415772"/>
          </a:xfrm>
          <a:prstGeom prst="rect">
            <a:avLst/>
          </a:prstGeom>
          <a:noFill/>
        </p:spPr>
        <p:txBody>
          <a:bodyPr wrap="square">
            <a:spAutoFit/>
          </a:bodyPr>
          <a:lstStyle/>
          <a:p>
            <a:pPr algn="ctr"/>
            <a:r>
              <a:rPr lang="en-US" sz="2400" b="0" i="0" u="none" strike="noStrike" dirty="0">
                <a:effectLst/>
                <a:latin typeface="Chalkboard" panose="03050602040202020205" pitchFamily="66" charset="77"/>
              </a:rPr>
              <a:t>Prepared especially for the New Members of the</a:t>
            </a:r>
          </a:p>
          <a:p>
            <a:pPr algn="ctr"/>
            <a:r>
              <a:rPr lang="en-US" sz="2400" b="0" i="0" u="none" strike="noStrike" dirty="0">
                <a:effectLst/>
                <a:latin typeface="Chalkboard" panose="03050602040202020205" pitchFamily="66" charset="77"/>
              </a:rPr>
              <a:t>Albemarle Professional Learning Network</a:t>
            </a:r>
          </a:p>
          <a:p>
            <a:pPr algn="ctr"/>
            <a:r>
              <a:rPr lang="en-US" dirty="0">
                <a:latin typeface="Chalkboard" panose="03050602040202020205" pitchFamily="66" charset="77"/>
              </a:rPr>
              <a:t>b</a:t>
            </a:r>
            <a:r>
              <a:rPr lang="en-US" b="0" i="0" u="none" strike="noStrike" dirty="0">
                <a:effectLst/>
                <a:latin typeface="Chalkboard" panose="03050602040202020205" pitchFamily="66" charset="77"/>
              </a:rPr>
              <a:t>y </a:t>
            </a:r>
            <a:r>
              <a:rPr lang="en-US" dirty="0">
                <a:latin typeface="Chalkboard" panose="03050602040202020205" pitchFamily="66" charset="77"/>
              </a:rPr>
              <a:t>Dan Mulligan, </a:t>
            </a:r>
            <a:r>
              <a:rPr lang="en-US" dirty="0">
                <a:latin typeface="Chalkboard" panose="03050602040202020205" pitchFamily="66" charset="77"/>
                <a:hlinkClick r:id="rId5"/>
              </a:rPr>
              <a:t>drdanmulligan@gmail.com</a:t>
            </a:r>
            <a:endParaRPr lang="en-US" dirty="0">
              <a:latin typeface="Chalkboard" panose="03050602040202020205" pitchFamily="66" charset="77"/>
            </a:endParaRPr>
          </a:p>
          <a:p>
            <a:pPr algn="ctr"/>
            <a:r>
              <a:rPr lang="en-US" sz="1800" dirty="0">
                <a:latin typeface="Chalkboard" panose="03050602040202020205" pitchFamily="66" charset="77"/>
              </a:rPr>
              <a:t>August 2023</a:t>
            </a:r>
          </a:p>
        </p:txBody>
      </p:sp>
      <p:sp>
        <p:nvSpPr>
          <p:cNvPr id="7" name="TextBox 6">
            <a:extLst>
              <a:ext uri="{FF2B5EF4-FFF2-40B4-BE49-F238E27FC236}">
                <a16:creationId xmlns:a16="http://schemas.microsoft.com/office/drawing/2014/main" id="{FD6DA53D-1F20-8BEE-8596-B8D274854A1E}"/>
              </a:ext>
            </a:extLst>
          </p:cNvPr>
          <p:cNvSpPr txBox="1"/>
          <p:nvPr/>
        </p:nvSpPr>
        <p:spPr>
          <a:xfrm>
            <a:off x="11489" y="4921071"/>
            <a:ext cx="9141549" cy="430887"/>
          </a:xfrm>
          <a:prstGeom prst="rect">
            <a:avLst/>
          </a:prstGeom>
          <a:solidFill>
            <a:srgbClr val="000000"/>
          </a:solidFill>
        </p:spPr>
        <p:txBody>
          <a:bodyPr wrap="square" rtlCol="0">
            <a:spAutoFit/>
          </a:bodyPr>
          <a:lstStyle/>
          <a:p>
            <a:pPr algn="ctr"/>
            <a:r>
              <a:rPr lang="en-US" sz="2200" dirty="0">
                <a:solidFill>
                  <a:srgbClr val="FFFF00"/>
                </a:solidFill>
              </a:rPr>
              <a:t>https://</a:t>
            </a:r>
            <a:r>
              <a:rPr lang="en-US" sz="2200" dirty="0" err="1">
                <a:solidFill>
                  <a:srgbClr val="FFFF00"/>
                </a:solidFill>
              </a:rPr>
              <a:t>www.flexiblecreativity.com</a:t>
            </a:r>
            <a:r>
              <a:rPr lang="en-US" sz="2200" dirty="0">
                <a:solidFill>
                  <a:srgbClr val="FFFF00"/>
                </a:solidFill>
              </a:rPr>
              <a:t>/albemarle-august-2023</a:t>
            </a:r>
          </a:p>
        </p:txBody>
      </p:sp>
      <p:sp>
        <p:nvSpPr>
          <p:cNvPr id="4" name="Rectangle 3">
            <a:extLst>
              <a:ext uri="{FF2B5EF4-FFF2-40B4-BE49-F238E27FC236}">
                <a16:creationId xmlns:a16="http://schemas.microsoft.com/office/drawing/2014/main" id="{86908877-3DC0-33FB-BBB9-8419A84E6C48}"/>
              </a:ext>
            </a:extLst>
          </p:cNvPr>
          <p:cNvSpPr/>
          <p:nvPr/>
        </p:nvSpPr>
        <p:spPr>
          <a:xfrm rot="18789307">
            <a:off x="4411058" y="3593790"/>
            <a:ext cx="1235531" cy="461665"/>
          </a:xfrm>
          <a:prstGeom prst="rect">
            <a:avLst/>
          </a:prstGeom>
          <a:noFill/>
        </p:spPr>
        <p:txBody>
          <a:bodyPr wrap="none" lIns="91440" tIns="45720" rIns="91440" bIns="45720">
            <a:spAutoFit/>
          </a:bodyPr>
          <a:lstStyle/>
          <a:p>
            <a:pPr algn="ctr"/>
            <a:r>
              <a:rPr lang="en-US" sz="24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latin typeface="Chalkboard" panose="03050602040202020205" pitchFamily="66" charset="77"/>
              </a:rPr>
              <a:t>Reflect</a:t>
            </a:r>
          </a:p>
        </p:txBody>
      </p:sp>
      <p:pic>
        <p:nvPicPr>
          <p:cNvPr id="8" name="Picture 7" descr="A logo with text and colorful arrows&#10;&#10;Description automatically generated with medium confidence">
            <a:extLst>
              <a:ext uri="{FF2B5EF4-FFF2-40B4-BE49-F238E27FC236}">
                <a16:creationId xmlns:a16="http://schemas.microsoft.com/office/drawing/2014/main" id="{F40C8553-2904-D8A7-D8A4-5852F88BB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56" y="2329162"/>
            <a:ext cx="3270980" cy="1919923"/>
          </a:xfrm>
          <a:prstGeom prst="rect">
            <a:avLst/>
          </a:prstGeom>
        </p:spPr>
      </p:pic>
      <p:sp>
        <p:nvSpPr>
          <p:cNvPr id="3" name="TextBox 2">
            <a:extLst>
              <a:ext uri="{FF2B5EF4-FFF2-40B4-BE49-F238E27FC236}">
                <a16:creationId xmlns:a16="http://schemas.microsoft.com/office/drawing/2014/main" id="{87F80394-E87E-A57D-9A10-3ABEE81C7089}"/>
              </a:ext>
            </a:extLst>
          </p:cNvPr>
          <p:cNvSpPr txBox="1"/>
          <p:nvPr/>
        </p:nvSpPr>
        <p:spPr>
          <a:xfrm>
            <a:off x="-1" y="6194958"/>
            <a:ext cx="1762665" cy="646331"/>
          </a:xfrm>
          <a:prstGeom prst="rect">
            <a:avLst/>
          </a:prstGeom>
          <a:solidFill>
            <a:schemeClr val="accent1"/>
          </a:solidFill>
        </p:spPr>
        <p:txBody>
          <a:bodyPr wrap="square" rtlCol="0">
            <a:spAutoFit/>
          </a:bodyPr>
          <a:lstStyle/>
          <a:p>
            <a:pPr algn="ctr"/>
            <a:r>
              <a:rPr lang="en-US" sz="1800" b="1" dirty="0"/>
              <a:t>Elementary</a:t>
            </a:r>
          </a:p>
          <a:p>
            <a:pPr algn="ctr"/>
            <a:r>
              <a:rPr lang="en-US" sz="1800" b="1" dirty="0"/>
              <a:t>Edition</a:t>
            </a:r>
          </a:p>
        </p:txBody>
      </p:sp>
    </p:spTree>
    <p:extLst>
      <p:ext uri="{BB962C8B-B14F-4D97-AF65-F5344CB8AC3E}">
        <p14:creationId xmlns:p14="http://schemas.microsoft.com/office/powerpoint/2010/main" val="330378838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20" presetClass="exit" presetSubtype="0" fill="hold" nodeType="withEffect">
                                  <p:stCondLst>
                                    <p:cond delay="0"/>
                                  </p:stCondLst>
                                  <p:childTnLst>
                                    <p:animEffect transition="out" filter="wedg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20" presetClass="exit" presetSubtype="0" fill="hold" grpId="0" nodeType="withEffect">
                                  <p:stCondLst>
                                    <p:cond delay="0"/>
                                  </p:stCondLst>
                                  <p:childTnLst>
                                    <p:animEffect transition="out" filter="wedg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edge">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edge">
                                      <p:cBhvr>
                                        <p:cTn id="31" dur="2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edge">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edge">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edge">
                                      <p:cBhvr>
                                        <p:cTn id="46" dur="2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edge">
                                      <p:cBhvr>
                                        <p:cTn id="5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20" grpId="0"/>
      <p:bldP spid="22" grpId="0"/>
      <p:bldP spid="23" grpId="0"/>
      <p:bldP spid="5" grpId="0" animBg="1"/>
      <p:bldP spid="7"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tudent's knowledge&#10;&#10;Description automatically generated">
            <a:extLst>
              <a:ext uri="{FF2B5EF4-FFF2-40B4-BE49-F238E27FC236}">
                <a16:creationId xmlns:a16="http://schemas.microsoft.com/office/drawing/2014/main" id="{879586F5-70AF-2ABA-E761-32DE18592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34460" cy="6858000"/>
          </a:xfrm>
          <a:prstGeom prst="rect">
            <a:avLst/>
          </a:prstGeom>
        </p:spPr>
      </p:pic>
      <p:sp>
        <p:nvSpPr>
          <p:cNvPr id="2" name="TextBox 1">
            <a:extLst>
              <a:ext uri="{FF2B5EF4-FFF2-40B4-BE49-F238E27FC236}">
                <a16:creationId xmlns:a16="http://schemas.microsoft.com/office/drawing/2014/main" id="{75498E9E-D391-8EED-8D97-D839EF8D55A3}"/>
              </a:ext>
            </a:extLst>
          </p:cNvPr>
          <p:cNvSpPr txBox="1"/>
          <p:nvPr/>
        </p:nvSpPr>
        <p:spPr>
          <a:xfrm>
            <a:off x="5434460" y="1600200"/>
            <a:ext cx="3709540" cy="2275623"/>
          </a:xfrm>
          <a:prstGeom prst="rect">
            <a:avLst/>
          </a:prstGeom>
          <a:noFill/>
        </p:spPr>
        <p:txBody>
          <a:bodyPr wrap="square" rtlCol="0">
            <a:spAutoFit/>
          </a:bodyPr>
          <a:lstStyle/>
          <a:p>
            <a:pPr algn="ctr">
              <a:lnSpc>
                <a:spcPct val="150000"/>
              </a:lnSpc>
            </a:pPr>
            <a:r>
              <a:rPr lang="en-US" sz="2500" b="1" dirty="0">
                <a:solidFill>
                  <a:srgbClr val="FFFF00"/>
                </a:solidFill>
                <a:latin typeface="Century Gothic" panose="020B0502020202020204" pitchFamily="34" charset="0"/>
              </a:rPr>
              <a:t>GEAR 3: </a:t>
            </a:r>
            <a:r>
              <a:rPr lang="en-US" sz="2400" dirty="0">
                <a:latin typeface="Chalkboard" panose="03050602040202020205" pitchFamily="66" charset="77"/>
              </a:rPr>
              <a:t>What instructional practices will produce our best results for each learner?</a:t>
            </a:r>
          </a:p>
        </p:txBody>
      </p:sp>
      <p:sp>
        <p:nvSpPr>
          <p:cNvPr id="3" name="TextBox 2">
            <a:extLst>
              <a:ext uri="{FF2B5EF4-FFF2-40B4-BE49-F238E27FC236}">
                <a16:creationId xmlns:a16="http://schemas.microsoft.com/office/drawing/2014/main" id="{A1E8E980-4A10-8F01-CE34-F213AC7953EE}"/>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1</a:t>
            </a:r>
          </a:p>
        </p:txBody>
      </p:sp>
    </p:spTree>
    <p:extLst>
      <p:ext uri="{BB962C8B-B14F-4D97-AF65-F5344CB8AC3E}">
        <p14:creationId xmlns:p14="http://schemas.microsoft.com/office/powerpoint/2010/main" val="2448222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a:xfrm>
            <a:off x="5406085" y="277812"/>
            <a:ext cx="3715503" cy="4827587"/>
          </a:xfrm>
        </p:spPr>
        <p:txBody>
          <a:bodyPr/>
          <a:lstStyle/>
          <a:p>
            <a:pPr>
              <a:lnSpc>
                <a:spcPct val="150000"/>
              </a:lnSpc>
            </a:pPr>
            <a:r>
              <a:rPr lang="en-US" sz="3600" dirty="0">
                <a:solidFill>
                  <a:srgbClr val="66FFFF"/>
                </a:solidFill>
                <a:latin typeface="Century Gothic" panose="020B0502020202020204" pitchFamily="34" charset="0"/>
              </a:rPr>
              <a:t>Checks for Understanding Along the Way</a:t>
            </a:r>
            <a:br>
              <a:rPr lang="en-US" sz="3600" dirty="0">
                <a:solidFill>
                  <a:srgbClr val="66FFFF"/>
                </a:solidFill>
                <a:latin typeface="Century Gothic" panose="020B0502020202020204" pitchFamily="34" charset="0"/>
              </a:rPr>
            </a:br>
            <a:r>
              <a:rPr lang="en-US" sz="3600" dirty="0">
                <a:solidFill>
                  <a:srgbClr val="66FFFF"/>
                </a:solidFill>
                <a:latin typeface="Century Gothic" panose="020B0502020202020204" pitchFamily="34" charset="0"/>
              </a:rPr>
              <a:t>(Chunking and Checking)</a:t>
            </a:r>
          </a:p>
        </p:txBody>
      </p:sp>
      <p:pic>
        <p:nvPicPr>
          <p:cNvPr id="4" name="Picture 3" descr="A group of whiteboard drawings&#10;&#10;Description automatically generated">
            <a:extLst>
              <a:ext uri="{FF2B5EF4-FFF2-40B4-BE49-F238E27FC236}">
                <a16:creationId xmlns:a16="http://schemas.microsoft.com/office/drawing/2014/main" id="{EA8C5D33-D4B3-DB2F-4F60-940B89699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2" y="0"/>
            <a:ext cx="5383673" cy="6858000"/>
          </a:xfrm>
          <a:prstGeom prst="rect">
            <a:avLst/>
          </a:prstGeom>
        </p:spPr>
      </p:pic>
      <p:sp>
        <p:nvSpPr>
          <p:cNvPr id="3" name="TextBox 2">
            <a:extLst>
              <a:ext uri="{FF2B5EF4-FFF2-40B4-BE49-F238E27FC236}">
                <a16:creationId xmlns:a16="http://schemas.microsoft.com/office/drawing/2014/main" id="{2FB4D6C0-6747-586B-073C-D92C51767850}"/>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2</a:t>
            </a:r>
          </a:p>
        </p:txBody>
      </p:sp>
    </p:spTree>
    <p:extLst>
      <p:ext uri="{BB962C8B-B14F-4D97-AF65-F5344CB8AC3E}">
        <p14:creationId xmlns:p14="http://schemas.microsoft.com/office/powerpoint/2010/main" val="377993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61F3-AA6E-E141-BA84-D7174072D29A}"/>
              </a:ext>
            </a:extLst>
          </p:cNvPr>
          <p:cNvSpPr>
            <a:spLocks noGrp="1"/>
          </p:cNvSpPr>
          <p:nvPr>
            <p:ph type="title"/>
          </p:nvPr>
        </p:nvSpPr>
        <p:spPr>
          <a:xfrm>
            <a:off x="0" y="6417"/>
            <a:ext cx="5943600" cy="1219200"/>
          </a:xfrm>
        </p:spPr>
        <p:txBody>
          <a:bodyPr/>
          <a:lstStyle/>
          <a:p>
            <a:pPr algn="l"/>
            <a:r>
              <a:rPr lang="en-US" sz="3600" dirty="0">
                <a:solidFill>
                  <a:srgbClr val="FFC000"/>
                </a:solidFill>
              </a:rPr>
              <a:t>Zoom-in</a:t>
            </a:r>
            <a:br>
              <a:rPr lang="en-US" sz="3600" dirty="0">
                <a:solidFill>
                  <a:srgbClr val="FFC000"/>
                </a:solidFill>
              </a:rPr>
            </a:br>
            <a:r>
              <a:rPr lang="en-US" sz="2400" dirty="0">
                <a:solidFill>
                  <a:srgbClr val="FFFF00"/>
                </a:solidFill>
              </a:rPr>
              <a:t>Thinking Routine</a:t>
            </a:r>
            <a:endParaRPr lang="en-US" sz="3600" dirty="0">
              <a:solidFill>
                <a:srgbClr val="FFC000"/>
              </a:solidFill>
            </a:endParaRPr>
          </a:p>
        </p:txBody>
      </p:sp>
      <p:pic>
        <p:nvPicPr>
          <p:cNvPr id="5" name="Picture 4" descr="A screenshot of a social media post&#10;&#10;Description automatically generated">
            <a:extLst>
              <a:ext uri="{FF2B5EF4-FFF2-40B4-BE49-F238E27FC236}">
                <a16:creationId xmlns:a16="http://schemas.microsoft.com/office/drawing/2014/main" id="{EB642EA4-0F42-9D43-9D83-FACC0E2798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055" y="1152804"/>
            <a:ext cx="3915130" cy="2862322"/>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5DF4B2F2-CEFF-8040-8328-26E56880CD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48340" y="3550449"/>
            <a:ext cx="4800600" cy="3213735"/>
          </a:xfrm>
          <a:prstGeom prst="rect">
            <a:avLst/>
          </a:prstGeom>
        </p:spPr>
      </p:pic>
      <p:pic>
        <p:nvPicPr>
          <p:cNvPr id="13" name="Picture 12" descr="A picture containing elephant, large, holding, table&#10;&#10;Description automatically generated">
            <a:extLst>
              <a:ext uri="{FF2B5EF4-FFF2-40B4-BE49-F238E27FC236}">
                <a16:creationId xmlns:a16="http://schemas.microsoft.com/office/drawing/2014/main" id="{38184141-D4EA-D44C-9343-2205F3400F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6200" y="6417"/>
            <a:ext cx="1447800" cy="1447800"/>
          </a:xfrm>
          <a:prstGeom prst="rect">
            <a:avLst/>
          </a:prstGeom>
        </p:spPr>
      </p:pic>
      <p:sp>
        <p:nvSpPr>
          <p:cNvPr id="14" name="TextBox 13">
            <a:extLst>
              <a:ext uri="{FF2B5EF4-FFF2-40B4-BE49-F238E27FC236}">
                <a16:creationId xmlns:a16="http://schemas.microsoft.com/office/drawing/2014/main" id="{89447632-0AF5-B643-B42F-59E69843FF2A}"/>
              </a:ext>
            </a:extLst>
          </p:cNvPr>
          <p:cNvSpPr txBox="1"/>
          <p:nvPr/>
        </p:nvSpPr>
        <p:spPr>
          <a:xfrm>
            <a:off x="4248340" y="972231"/>
            <a:ext cx="4072328" cy="2349618"/>
          </a:xfrm>
          <a:prstGeom prst="rect">
            <a:avLst/>
          </a:prstGeom>
          <a:noFill/>
        </p:spPr>
        <p:txBody>
          <a:bodyPr wrap="square" rtlCol="0">
            <a:spAutoFit/>
          </a:bodyPr>
          <a:lstStyle/>
          <a:p>
            <a:pPr>
              <a:lnSpc>
                <a:spcPct val="150000"/>
              </a:lnSpc>
            </a:pPr>
            <a:r>
              <a:rPr lang="en-US" b="1" dirty="0">
                <a:latin typeface="Comic Sans MS" panose="030F0902030302020204" pitchFamily="66" charset="0"/>
              </a:rPr>
              <a:t>Purpose: This routine asks learners to observe a portion of an image, video, article, graph, or book closely and develop a hypothesis.</a:t>
            </a:r>
            <a:endParaRPr lang="en-US" dirty="0">
              <a:latin typeface="Comic Sans MS" panose="030F0902030302020204" pitchFamily="66" charset="0"/>
            </a:endParaRPr>
          </a:p>
        </p:txBody>
      </p:sp>
      <p:sp>
        <p:nvSpPr>
          <p:cNvPr id="16" name="TextBox 15">
            <a:extLst>
              <a:ext uri="{FF2B5EF4-FFF2-40B4-BE49-F238E27FC236}">
                <a16:creationId xmlns:a16="http://schemas.microsoft.com/office/drawing/2014/main" id="{C24A128A-D3CF-EF48-9317-F8F1E56D8862}"/>
              </a:ext>
            </a:extLst>
          </p:cNvPr>
          <p:cNvSpPr txBox="1"/>
          <p:nvPr/>
        </p:nvSpPr>
        <p:spPr>
          <a:xfrm>
            <a:off x="0" y="4267200"/>
            <a:ext cx="4043185" cy="2616101"/>
          </a:xfrm>
          <a:prstGeom prst="rect">
            <a:avLst/>
          </a:prstGeom>
          <a:noFill/>
        </p:spPr>
        <p:txBody>
          <a:bodyPr wrap="square" rtlCol="0">
            <a:spAutoFit/>
          </a:bodyPr>
          <a:lstStyle/>
          <a:p>
            <a:r>
              <a:rPr lang="en-US" b="1" dirty="0"/>
              <a:t>Ask questions such as: </a:t>
            </a:r>
            <a:endParaRPr lang="en-US" sz="2800" b="1" dirty="0"/>
          </a:p>
          <a:p>
            <a:r>
              <a:rPr lang="en-US" sz="1600" dirty="0">
                <a:solidFill>
                  <a:srgbClr val="FFCCFF"/>
                </a:solidFill>
                <a:latin typeface="Comic Sans MS" panose="030F0902030302020204" pitchFamily="66" charset="0"/>
              </a:rPr>
              <a:t>How did your interpretations shift and change over time?</a:t>
            </a:r>
          </a:p>
          <a:p>
            <a:r>
              <a:rPr lang="en-US" sz="1600" dirty="0">
                <a:solidFill>
                  <a:srgbClr val="FFFF00"/>
                </a:solidFill>
                <a:latin typeface="Comic Sans MS" panose="030F0902030302020204" pitchFamily="66" charset="0"/>
              </a:rPr>
              <a:t>How did seeing more of the image influence your thinking?</a:t>
            </a:r>
          </a:p>
          <a:p>
            <a:r>
              <a:rPr lang="en-US" sz="1600" dirty="0">
                <a:solidFill>
                  <a:srgbClr val="FFCCFF"/>
                </a:solidFill>
                <a:latin typeface="Comic Sans MS" panose="030F0902030302020204" pitchFamily="66" charset="0"/>
              </a:rPr>
              <a:t>What parts were particularly rich in information and had a dramatic effect? </a:t>
            </a:r>
          </a:p>
          <a:p>
            <a:r>
              <a:rPr lang="en-US" sz="1600" dirty="0">
                <a:latin typeface="Comic Sans MS" panose="030F0902030302020204" pitchFamily="66" charset="0"/>
              </a:rPr>
              <a:t>W</a:t>
            </a:r>
            <a:r>
              <a:rPr lang="en-US" sz="1600" dirty="0">
                <a:solidFill>
                  <a:srgbClr val="FFFF00"/>
                </a:solidFill>
                <a:latin typeface="Comic Sans MS" panose="030F0902030302020204" pitchFamily="66" charset="0"/>
              </a:rPr>
              <a:t>hat would the effect have been if the reveals had happened in a different order?  </a:t>
            </a:r>
          </a:p>
        </p:txBody>
      </p:sp>
    </p:spTree>
    <p:extLst>
      <p:ext uri="{BB962C8B-B14F-4D97-AF65-F5344CB8AC3E}">
        <p14:creationId xmlns:p14="http://schemas.microsoft.com/office/powerpoint/2010/main" val="165185769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edge">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E6954-89E4-E74B-BC46-09F55D856B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78" y="0"/>
            <a:ext cx="9116122" cy="6858000"/>
          </a:xfrm>
          <a:prstGeom prst="rect">
            <a:avLst/>
          </a:prstGeom>
        </p:spPr>
      </p:pic>
      <p:sp>
        <p:nvSpPr>
          <p:cNvPr id="4" name="Text Box 17">
            <a:extLst>
              <a:ext uri="{FF2B5EF4-FFF2-40B4-BE49-F238E27FC236}">
                <a16:creationId xmlns:a16="http://schemas.microsoft.com/office/drawing/2014/main" id="{5DCE4797-EDB3-F34F-B76E-67B7920BC97C}"/>
              </a:ext>
            </a:extLst>
          </p:cNvPr>
          <p:cNvSpPr txBox="1"/>
          <p:nvPr/>
        </p:nvSpPr>
        <p:spPr>
          <a:xfrm>
            <a:off x="76200" y="68931"/>
            <a:ext cx="3014345" cy="13665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b="1" dirty="0">
                <a:solidFill>
                  <a:srgbClr val="002060"/>
                </a:solidFill>
              </a:rPr>
              <a:t>I will name the </a:t>
            </a:r>
            <a:r>
              <a:rPr lang="en-US" b="1" dirty="0">
                <a:solidFill>
                  <a:srgbClr val="0432FF"/>
                </a:solidFill>
                <a:hlinkClick r:id="rId4">
                  <a:extLst>
                    <a:ext uri="{A12FA001-AC4F-418D-AE19-62706E023703}">
                      <ahyp:hlinkClr xmlns:ahyp="http://schemas.microsoft.com/office/drawing/2018/hyperlinkcolor" val="tx"/>
                    </a:ext>
                  </a:extLst>
                </a:hlinkClick>
              </a:rPr>
              <a:t>parts of a book</a:t>
            </a:r>
            <a:r>
              <a:rPr lang="en-US" b="1" dirty="0">
                <a:solidFill>
                  <a:srgbClr val="002060"/>
                </a:solidFill>
              </a:rPr>
              <a:t>.</a:t>
            </a:r>
          </a:p>
        </p:txBody>
      </p:sp>
      <p:sp>
        <p:nvSpPr>
          <p:cNvPr id="6" name="Text Box 18">
            <a:extLst>
              <a:ext uri="{FF2B5EF4-FFF2-40B4-BE49-F238E27FC236}">
                <a16:creationId xmlns:a16="http://schemas.microsoft.com/office/drawing/2014/main" id="{9D4C0343-486C-AD4C-A96A-63E25E4CCF98}"/>
              </a:ext>
            </a:extLst>
          </p:cNvPr>
          <p:cNvSpPr txBox="1"/>
          <p:nvPr/>
        </p:nvSpPr>
        <p:spPr>
          <a:xfrm>
            <a:off x="5937249" y="127635"/>
            <a:ext cx="3014345" cy="14211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b="1" dirty="0">
                <a:solidFill>
                  <a:srgbClr val="C00000"/>
                </a:solidFill>
              </a:rPr>
              <a:t>I will identify fiction and nonfiction books.</a:t>
            </a:r>
          </a:p>
        </p:txBody>
      </p:sp>
      <p:sp>
        <p:nvSpPr>
          <p:cNvPr id="8" name="Text Box 28">
            <a:extLst>
              <a:ext uri="{FF2B5EF4-FFF2-40B4-BE49-F238E27FC236}">
                <a16:creationId xmlns:a16="http://schemas.microsoft.com/office/drawing/2014/main" id="{4854E191-009E-4B4F-B518-619227F3AB7E}"/>
              </a:ext>
            </a:extLst>
          </p:cNvPr>
          <p:cNvSpPr txBox="1"/>
          <p:nvPr/>
        </p:nvSpPr>
        <p:spPr>
          <a:xfrm>
            <a:off x="134302" y="5711109"/>
            <a:ext cx="2898139" cy="9767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b="1" dirty="0">
                <a:solidFill>
                  <a:srgbClr val="00B050"/>
                </a:solidFill>
              </a:rPr>
              <a:t>I will recognize letter  sounds and letters in the alphabet.</a:t>
            </a:r>
          </a:p>
        </p:txBody>
      </p:sp>
      <p:sp>
        <p:nvSpPr>
          <p:cNvPr id="12" name="Text Box 19">
            <a:extLst>
              <a:ext uri="{FF2B5EF4-FFF2-40B4-BE49-F238E27FC236}">
                <a16:creationId xmlns:a16="http://schemas.microsoft.com/office/drawing/2014/main" id="{556BB4D4-F7BC-E04F-AFB1-7ECE656E29BB}"/>
              </a:ext>
            </a:extLst>
          </p:cNvPr>
          <p:cNvSpPr txBox="1"/>
          <p:nvPr/>
        </p:nvSpPr>
        <p:spPr>
          <a:xfrm>
            <a:off x="6009639" y="5981041"/>
            <a:ext cx="2941955" cy="7333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b="1" dirty="0">
                <a:solidFill>
                  <a:srgbClr val="7030A0"/>
                </a:solidFill>
              </a:rPr>
              <a:t>I will recognize rhyming words</a:t>
            </a:r>
          </a:p>
        </p:txBody>
      </p:sp>
      <p:sp>
        <p:nvSpPr>
          <p:cNvPr id="14" name="TextBox 13">
            <a:extLst>
              <a:ext uri="{FF2B5EF4-FFF2-40B4-BE49-F238E27FC236}">
                <a16:creationId xmlns:a16="http://schemas.microsoft.com/office/drawing/2014/main" id="{8F4701E5-96DF-DD4F-B51E-E108672212BC}"/>
              </a:ext>
            </a:extLst>
          </p:cNvPr>
          <p:cNvSpPr txBox="1"/>
          <p:nvPr/>
        </p:nvSpPr>
        <p:spPr>
          <a:xfrm>
            <a:off x="1900099" y="2040467"/>
            <a:ext cx="5994752" cy="1323439"/>
          </a:xfrm>
          <a:prstGeom prst="rect">
            <a:avLst/>
          </a:prstGeom>
          <a:noFill/>
        </p:spPr>
        <p:txBody>
          <a:bodyPr wrap="square" rtlCol="0">
            <a:spAutoFit/>
          </a:bodyPr>
          <a:lstStyle/>
          <a:p>
            <a:r>
              <a:rPr lang="en-US" b="1" dirty="0">
                <a:solidFill>
                  <a:srgbClr val="000000"/>
                </a:solidFill>
              </a:rPr>
              <a:t>Driving Questions: </a:t>
            </a:r>
          </a:p>
          <a:p>
            <a:r>
              <a:rPr lang="en-US" b="1" dirty="0">
                <a:solidFill>
                  <a:srgbClr val="000000"/>
                </a:solidFill>
                <a:latin typeface="Comic Sans MS" panose="030F0902030302020204" pitchFamily="66" charset="0"/>
              </a:rPr>
              <a:t>What are the important parts of a book?</a:t>
            </a:r>
          </a:p>
          <a:p>
            <a:r>
              <a:rPr lang="en-US" b="1" dirty="0">
                <a:solidFill>
                  <a:srgbClr val="000000"/>
                </a:solidFill>
                <a:latin typeface="Comic Sans MS" panose="030F0902030302020204" pitchFamily="66" charset="0"/>
              </a:rPr>
              <a:t>How are fiction and nonfiction books alike?</a:t>
            </a:r>
          </a:p>
          <a:p>
            <a:r>
              <a:rPr lang="en-US" b="1" dirty="0">
                <a:solidFill>
                  <a:srgbClr val="000000"/>
                </a:solidFill>
                <a:latin typeface="Comic Sans MS" panose="030F0902030302020204" pitchFamily="66" charset="0"/>
              </a:rPr>
              <a:t>How are fiction and nonfiction books different?</a:t>
            </a:r>
          </a:p>
        </p:txBody>
      </p:sp>
      <p:sp>
        <p:nvSpPr>
          <p:cNvPr id="15" name="TextBox 14">
            <a:extLst>
              <a:ext uri="{FF2B5EF4-FFF2-40B4-BE49-F238E27FC236}">
                <a16:creationId xmlns:a16="http://schemas.microsoft.com/office/drawing/2014/main" id="{9364DF04-3E14-614E-8B5C-B88442F9D202}"/>
              </a:ext>
            </a:extLst>
          </p:cNvPr>
          <p:cNvSpPr txBox="1"/>
          <p:nvPr/>
        </p:nvSpPr>
        <p:spPr>
          <a:xfrm>
            <a:off x="1182324" y="3429000"/>
            <a:ext cx="6705600" cy="1881925"/>
          </a:xfrm>
          <a:prstGeom prst="rect">
            <a:avLst/>
          </a:prstGeom>
          <a:noFill/>
        </p:spPr>
        <p:txBody>
          <a:bodyPr wrap="square" rtlCol="0">
            <a:spAutoFit/>
          </a:bodyPr>
          <a:lstStyle/>
          <a:p>
            <a:pPr algn="ctr">
              <a:lnSpc>
                <a:spcPct val="150000"/>
              </a:lnSpc>
            </a:pPr>
            <a:r>
              <a:rPr lang="en-US" b="1" dirty="0">
                <a:solidFill>
                  <a:srgbClr val="1662F3"/>
                </a:solidFill>
              </a:rPr>
              <a:t>Front Cover     Back Cover     Spine</a:t>
            </a:r>
          </a:p>
          <a:p>
            <a:pPr algn="ctr">
              <a:lnSpc>
                <a:spcPct val="150000"/>
              </a:lnSpc>
            </a:pPr>
            <a:r>
              <a:rPr lang="en-US" b="1" dirty="0">
                <a:solidFill>
                  <a:srgbClr val="1662F3"/>
                </a:solidFill>
              </a:rPr>
              <a:t>Title     Author     Illustrator</a:t>
            </a:r>
          </a:p>
          <a:p>
            <a:pPr algn="ctr">
              <a:lnSpc>
                <a:spcPct val="150000"/>
              </a:lnSpc>
            </a:pPr>
            <a:r>
              <a:rPr lang="en-US" b="1" dirty="0">
                <a:solidFill>
                  <a:srgbClr val="1662F3"/>
                </a:solidFill>
              </a:rPr>
              <a:t>Fiction     Nonfiction     Letter     Sounds</a:t>
            </a:r>
          </a:p>
          <a:p>
            <a:pPr algn="ctr">
              <a:lnSpc>
                <a:spcPct val="150000"/>
              </a:lnSpc>
            </a:pPr>
            <a:r>
              <a:rPr lang="en-US" b="1" dirty="0">
                <a:solidFill>
                  <a:srgbClr val="1662F3"/>
                </a:solidFill>
              </a:rPr>
              <a:t>Rhyming Words</a:t>
            </a:r>
          </a:p>
        </p:txBody>
      </p:sp>
      <p:sp>
        <p:nvSpPr>
          <p:cNvPr id="18" name="Rectangle 17">
            <a:extLst>
              <a:ext uri="{FF2B5EF4-FFF2-40B4-BE49-F238E27FC236}">
                <a16:creationId xmlns:a16="http://schemas.microsoft.com/office/drawing/2014/main" id="{F48A949F-90E4-4C42-8EDB-186F5A8F5A3B}"/>
              </a:ext>
            </a:extLst>
          </p:cNvPr>
          <p:cNvSpPr/>
          <p:nvPr/>
        </p:nvSpPr>
        <p:spPr>
          <a:xfrm>
            <a:off x="2572856" y="5299504"/>
            <a:ext cx="4346062" cy="400110"/>
          </a:xfrm>
          <a:prstGeom prst="rect">
            <a:avLst/>
          </a:prstGeom>
          <a:noFill/>
        </p:spPr>
        <p:txBody>
          <a:bodyPr wrap="none" lIns="91440" tIns="45720" rIns="91440" bIns="45720">
            <a:spAutoFit/>
          </a:bodyPr>
          <a:lstStyle/>
          <a:p>
            <a:pPr algn="ctr"/>
            <a:r>
              <a:rPr lang="en-US" b="1" dirty="0">
                <a:ln w="9525">
                  <a:solidFill>
                    <a:schemeClr val="bg1"/>
                  </a:solidFill>
                  <a:prstDash val="solid"/>
                </a:ln>
                <a:solidFill>
                  <a:srgbClr val="FFFF00"/>
                </a:solidFill>
                <a:effectLst>
                  <a:outerShdw blurRad="12700" dist="38100" dir="2700000" algn="tl" rotWithShape="0">
                    <a:schemeClr val="bg1">
                      <a:lumMod val="50000"/>
                    </a:schemeClr>
                  </a:outerShdw>
                </a:effectLst>
              </a:rPr>
              <a:t>Thinking Routine</a:t>
            </a:r>
            <a:r>
              <a:rPr lang="en-US"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 Diamond Board</a:t>
            </a:r>
          </a:p>
        </p:txBody>
      </p:sp>
      <p:pic>
        <p:nvPicPr>
          <p:cNvPr id="2" name="Picture 1">
            <a:extLst>
              <a:ext uri="{FF2B5EF4-FFF2-40B4-BE49-F238E27FC236}">
                <a16:creationId xmlns:a16="http://schemas.microsoft.com/office/drawing/2014/main" id="{3C0CCFE1-C4DD-BF4D-8E41-5810B11908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5472" y="757773"/>
            <a:ext cx="1411062" cy="1458097"/>
          </a:xfrm>
          <a:prstGeom prst="rect">
            <a:avLst/>
          </a:prstGeom>
        </p:spPr>
      </p:pic>
      <p:pic>
        <p:nvPicPr>
          <p:cNvPr id="5" name="Picture 4" descr="A picture containing holding, doll, baby, table&#10;&#10;Description automatically generated">
            <a:extLst>
              <a:ext uri="{FF2B5EF4-FFF2-40B4-BE49-F238E27FC236}">
                <a16:creationId xmlns:a16="http://schemas.microsoft.com/office/drawing/2014/main" id="{2A4050E6-1946-3B46-BF54-8182DC63C6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8729" y="848257"/>
            <a:ext cx="880780" cy="818699"/>
          </a:xfrm>
          <a:prstGeom prst="rect">
            <a:avLst/>
          </a:prstGeom>
        </p:spPr>
      </p:pic>
      <p:pic>
        <p:nvPicPr>
          <p:cNvPr id="19" name="Picture 18" descr="A picture containing box, food&#10;&#10;Description automatically generated">
            <a:extLst>
              <a:ext uri="{FF2B5EF4-FFF2-40B4-BE49-F238E27FC236}">
                <a16:creationId xmlns:a16="http://schemas.microsoft.com/office/drawing/2014/main" id="{76DC6B30-F336-DC4E-91BC-998E3FDE33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28863" y="1724561"/>
            <a:ext cx="807560" cy="818699"/>
          </a:xfrm>
          <a:prstGeom prst="rect">
            <a:avLst/>
          </a:prstGeom>
        </p:spPr>
      </p:pic>
      <p:pic>
        <p:nvPicPr>
          <p:cNvPr id="20" name="Picture 19">
            <a:extLst>
              <a:ext uri="{FF2B5EF4-FFF2-40B4-BE49-F238E27FC236}">
                <a16:creationId xmlns:a16="http://schemas.microsoft.com/office/drawing/2014/main" id="{736DC278-8426-244B-8A42-21DE600CBA4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65222" y="5027520"/>
            <a:ext cx="679450" cy="944078"/>
          </a:xfrm>
          <a:prstGeom prst="rect">
            <a:avLst/>
          </a:prstGeom>
        </p:spPr>
      </p:pic>
      <p:pic>
        <p:nvPicPr>
          <p:cNvPr id="21" name="Picture 20">
            <a:extLst>
              <a:ext uri="{FF2B5EF4-FFF2-40B4-BE49-F238E27FC236}">
                <a16:creationId xmlns:a16="http://schemas.microsoft.com/office/drawing/2014/main" id="{F53F7A1D-04B3-8947-A3B4-9D748C4EAE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72061" y="4729301"/>
            <a:ext cx="844550" cy="430344"/>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D23E15F2-2D1D-FA4F-9F26-E7723DE1D09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5472" y="4672488"/>
            <a:ext cx="1306191" cy="944079"/>
          </a:xfrm>
          <a:prstGeom prst="rect">
            <a:avLst/>
          </a:prstGeom>
        </p:spPr>
      </p:pic>
    </p:spTree>
    <p:extLst>
      <p:ext uri="{BB962C8B-B14F-4D97-AF65-F5344CB8AC3E}">
        <p14:creationId xmlns:p14="http://schemas.microsoft.com/office/powerpoint/2010/main" val="48646941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par>
                                <p:cTn id="8" presetID="2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edge">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2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edg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2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edge">
                                      <p:cBhvr>
                                        <p:cTn id="31" dur="2000"/>
                                        <p:tgtEl>
                                          <p:spTgt spid="5"/>
                                        </p:tgtEl>
                                      </p:cBhvr>
                                    </p:animEffect>
                                  </p:childTnLst>
                                </p:cTn>
                              </p:par>
                              <p:par>
                                <p:cTn id="32" presetID="2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edge">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par>
                                <p:cTn id="40" presetID="2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edge">
                                      <p:cBhvr>
                                        <p:cTn id="42" dur="2000"/>
                                        <p:tgtEl>
                                          <p:spTgt spid="20"/>
                                        </p:tgtEl>
                                      </p:cBhvr>
                                    </p:animEffect>
                                  </p:childTnLst>
                                </p:cTn>
                              </p:par>
                              <p:par>
                                <p:cTn id="43" presetID="2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edge">
                                      <p:cBhvr>
                                        <p:cTn id="45" dur="2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par>
                                <p:cTn id="51" presetID="2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edge">
                                      <p:cBhvr>
                                        <p:cTn id="5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15"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03A94D8-C4B8-D786-D5A4-5EA327CE1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9143281" cy="6019800"/>
          </a:xfrm>
          <a:prstGeom prst="rect">
            <a:avLst/>
          </a:prstGeom>
        </p:spPr>
      </p:pic>
    </p:spTree>
    <p:extLst>
      <p:ext uri="{BB962C8B-B14F-4D97-AF65-F5344CB8AC3E}">
        <p14:creationId xmlns:p14="http://schemas.microsoft.com/office/powerpoint/2010/main" val="293624529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184D0E-8A0C-FA43-A4C5-D2768E13DD79}"/>
              </a:ext>
            </a:extLst>
          </p:cNvPr>
          <p:cNvSpPr/>
          <p:nvPr/>
        </p:nvSpPr>
        <p:spPr>
          <a:xfrm>
            <a:off x="-304800" y="914400"/>
            <a:ext cx="4848385" cy="4401205"/>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Fosters</a:t>
            </a:r>
          </a:p>
          <a:p>
            <a:pPr algn="ctr"/>
            <a:endParaRPr lang="en-US" sz="4000" b="1" dirty="0">
              <a:ln w="9525">
                <a:solidFill>
                  <a:schemeClr val="bg1"/>
                </a:solidFill>
                <a:prstDash val="solid"/>
              </a:ln>
              <a:effectLst>
                <a:outerShdw blurRad="12700" dist="38100" dir="2700000" algn="tl" rotWithShape="0">
                  <a:schemeClr val="bg1">
                    <a:lumMod val="50000"/>
                  </a:schemeClr>
                </a:outerShdw>
              </a:effectLst>
            </a:endParaRPr>
          </a:p>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Spiraling</a:t>
            </a:r>
          </a:p>
          <a:p>
            <a:pPr algn="ctr"/>
            <a:endParaRPr lang="en-US" sz="4000" b="1" dirty="0">
              <a:ln w="9525">
                <a:solidFill>
                  <a:schemeClr val="bg1"/>
                </a:solidFill>
                <a:prstDash val="solid"/>
              </a:ln>
              <a:effectLst>
                <a:outerShdw blurRad="12700" dist="38100" dir="2700000" algn="tl" rotWithShape="0">
                  <a:schemeClr val="bg1">
                    <a:lumMod val="50000"/>
                  </a:schemeClr>
                </a:outerShdw>
              </a:effectLst>
            </a:endParaRPr>
          </a:p>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Big</a:t>
            </a:r>
          </a:p>
          <a:p>
            <a:pPr algn="ctr"/>
            <a:endParaRPr lang="en-US" sz="4000" b="1" dirty="0">
              <a:ln w="9525">
                <a:solidFill>
                  <a:schemeClr val="bg1"/>
                </a:solidFill>
                <a:prstDash val="solid"/>
              </a:ln>
              <a:effectLst>
                <a:outerShdw blurRad="12700" dist="38100" dir="2700000" algn="tl" rotWithShape="0">
                  <a:schemeClr val="bg1">
                    <a:lumMod val="50000"/>
                  </a:schemeClr>
                </a:outerShdw>
              </a:effectLst>
            </a:endParaRPr>
          </a:p>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Ideas</a:t>
            </a:r>
            <a:endPar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Picture 1">
            <a:extLst>
              <a:ext uri="{FF2B5EF4-FFF2-40B4-BE49-F238E27FC236}">
                <a16:creationId xmlns:a16="http://schemas.microsoft.com/office/drawing/2014/main" id="{94A15542-0003-F84D-955C-85E2CD2C6F2F}"/>
              </a:ext>
            </a:extLst>
          </p:cNvPr>
          <p:cNvPicPr>
            <a:picLocks noChangeAspect="1"/>
          </p:cNvPicPr>
          <p:nvPr/>
        </p:nvPicPr>
        <p:blipFill>
          <a:blip r:embed="rId2"/>
          <a:stretch>
            <a:fillRect/>
          </a:stretch>
        </p:blipFill>
        <p:spPr>
          <a:xfrm>
            <a:off x="4543585" y="0"/>
            <a:ext cx="4579633" cy="6858000"/>
          </a:xfrm>
          <a:prstGeom prst="rect">
            <a:avLst/>
          </a:prstGeom>
        </p:spPr>
      </p:pic>
    </p:spTree>
    <p:extLst>
      <p:ext uri="{BB962C8B-B14F-4D97-AF65-F5344CB8AC3E}">
        <p14:creationId xmlns:p14="http://schemas.microsoft.com/office/powerpoint/2010/main" val="179558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E112-6667-F377-A790-1926C813FA5E}"/>
              </a:ext>
            </a:extLst>
          </p:cNvPr>
          <p:cNvSpPr>
            <a:spLocks noGrp="1"/>
          </p:cNvSpPr>
          <p:nvPr>
            <p:ph type="title"/>
          </p:nvPr>
        </p:nvSpPr>
        <p:spPr>
          <a:xfrm>
            <a:off x="897835" y="0"/>
            <a:ext cx="8229600" cy="762000"/>
          </a:xfrm>
        </p:spPr>
        <p:txBody>
          <a:bodyPr/>
          <a:lstStyle/>
          <a:p>
            <a:pPr algn="r"/>
            <a:r>
              <a:rPr lang="en-US" dirty="0"/>
              <a:t>Visible Learning</a:t>
            </a:r>
          </a:p>
        </p:txBody>
      </p:sp>
      <p:pic>
        <p:nvPicPr>
          <p:cNvPr id="3" name="Picture 2" descr="Text, whiteboard&#10;&#10;Description automatically generated">
            <a:extLst>
              <a:ext uri="{FF2B5EF4-FFF2-40B4-BE49-F238E27FC236}">
                <a16:creationId xmlns:a16="http://schemas.microsoft.com/office/drawing/2014/main" id="{601D266A-B8C6-9F10-CF8D-E6148DA3A0E3}"/>
              </a:ext>
            </a:extLst>
          </p:cNvPr>
          <p:cNvPicPr>
            <a:picLocks noChangeAspect="1"/>
          </p:cNvPicPr>
          <p:nvPr/>
        </p:nvPicPr>
        <p:blipFill rotWithShape="1">
          <a:blip r:embed="rId2">
            <a:extLst>
              <a:ext uri="{28A0092B-C50C-407E-A947-70E740481C1C}">
                <a14:useLocalDpi xmlns:a14="http://schemas.microsoft.com/office/drawing/2010/main" val="0"/>
              </a:ext>
            </a:extLst>
          </a:blip>
          <a:srcRect l="5379" r="3160" b="1151"/>
          <a:stretch/>
        </p:blipFill>
        <p:spPr bwMode="auto">
          <a:xfrm>
            <a:off x="76200" y="684881"/>
            <a:ext cx="4724400" cy="5919742"/>
          </a:xfrm>
          <a:prstGeom prst="rect">
            <a:avLst/>
          </a:prstGeom>
          <a:ln>
            <a:noFill/>
          </a:ln>
          <a:extLst>
            <a:ext uri="{53640926-AAD7-44D8-BBD7-CCE9431645EC}">
              <a14:shadowObscured xmlns:a14="http://schemas.microsoft.com/office/drawing/2010/main"/>
            </a:ext>
          </a:extLst>
        </p:spPr>
      </p:pic>
      <p:pic>
        <p:nvPicPr>
          <p:cNvPr id="5" name="Picture 4" descr="A picture containing text, screenshot, line, font&#10;&#10;Description automatically generated">
            <a:extLst>
              <a:ext uri="{FF2B5EF4-FFF2-40B4-BE49-F238E27FC236}">
                <a16:creationId xmlns:a16="http://schemas.microsoft.com/office/drawing/2014/main" id="{425103CF-B164-4F2C-681D-474DC0A6C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199" y="1905000"/>
            <a:ext cx="4052097" cy="2819400"/>
          </a:xfrm>
          <a:prstGeom prst="rect">
            <a:avLst/>
          </a:prstGeom>
        </p:spPr>
      </p:pic>
    </p:spTree>
    <p:extLst>
      <p:ext uri="{BB962C8B-B14F-4D97-AF65-F5344CB8AC3E}">
        <p14:creationId xmlns:p14="http://schemas.microsoft.com/office/powerpoint/2010/main" val="253203308"/>
      </p:ext>
    </p:extLst>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19E65E-DFAF-E944-9F94-6EAE82E9797F}"/>
              </a:ext>
            </a:extLst>
          </p:cNvPr>
          <p:cNvSpPr txBox="1"/>
          <p:nvPr/>
        </p:nvSpPr>
        <p:spPr>
          <a:xfrm>
            <a:off x="457200" y="152400"/>
            <a:ext cx="7924800" cy="1015663"/>
          </a:xfrm>
          <a:prstGeom prst="rect">
            <a:avLst/>
          </a:prstGeom>
          <a:noFill/>
        </p:spPr>
        <p:txBody>
          <a:bodyPr wrap="square" rtlCol="0">
            <a:spAutoFit/>
          </a:bodyPr>
          <a:lstStyle/>
          <a:p>
            <a:r>
              <a:rPr lang="en-US" sz="2000" b="1" dirty="0"/>
              <a:t>There are two reasons why we assess:</a:t>
            </a:r>
          </a:p>
          <a:p>
            <a:r>
              <a:rPr lang="en-US" sz="2000" dirty="0"/>
              <a:t>To inform instructional decisions (targeted learning stations)</a:t>
            </a:r>
          </a:p>
          <a:p>
            <a:r>
              <a:rPr lang="en-US" sz="2000" dirty="0"/>
              <a:t>To encourage each student to try</a:t>
            </a:r>
          </a:p>
        </p:txBody>
      </p:sp>
      <p:pic>
        <p:nvPicPr>
          <p:cNvPr id="3" name="Picture 2" descr="A screenshot of a cell phone&#10;&#10;Description automatically generated">
            <a:extLst>
              <a:ext uri="{FF2B5EF4-FFF2-40B4-BE49-F238E27FC236}">
                <a16:creationId xmlns:a16="http://schemas.microsoft.com/office/drawing/2014/main" id="{299BE94B-5D3C-B941-B7C7-ADF469BD0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898" y="1295400"/>
            <a:ext cx="8328102" cy="5315298"/>
          </a:xfrm>
          <a:prstGeom prst="rect">
            <a:avLst/>
          </a:prstGeom>
        </p:spPr>
      </p:pic>
    </p:spTree>
    <p:extLst>
      <p:ext uri="{BB962C8B-B14F-4D97-AF65-F5344CB8AC3E}">
        <p14:creationId xmlns:p14="http://schemas.microsoft.com/office/powerpoint/2010/main" val="21525391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DEE6-EBCA-9E40-9EDC-228AD8A2D568}"/>
              </a:ext>
            </a:extLst>
          </p:cNvPr>
          <p:cNvSpPr>
            <a:spLocks noGrp="1"/>
          </p:cNvSpPr>
          <p:nvPr>
            <p:ph type="title"/>
          </p:nvPr>
        </p:nvSpPr>
        <p:spPr>
          <a:xfrm>
            <a:off x="0" y="0"/>
            <a:ext cx="9144000" cy="498931"/>
          </a:xfrm>
        </p:spPr>
        <p:txBody>
          <a:bodyPr/>
          <a:lstStyle/>
          <a:p>
            <a:r>
              <a:rPr lang="en-US" sz="3200" b="1" cap="small" dirty="0"/>
              <a:t>Setting Objectives &amp; Providing Feedback</a:t>
            </a:r>
          </a:p>
        </p:txBody>
      </p:sp>
      <p:pic>
        <p:nvPicPr>
          <p:cNvPr id="5" name="Content Placeholder 4" descr="A screenshot of a cell phone&#10;&#10;Description automatically generated">
            <a:extLst>
              <a:ext uri="{FF2B5EF4-FFF2-40B4-BE49-F238E27FC236}">
                <a16:creationId xmlns:a16="http://schemas.microsoft.com/office/drawing/2014/main" id="{634D6AE9-1FCF-3748-B53E-50DBEF2EA6C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3679" y="748506"/>
            <a:ext cx="4380838" cy="5360987"/>
          </a:xfrm>
        </p:spPr>
      </p:pic>
      <p:sp>
        <p:nvSpPr>
          <p:cNvPr id="6" name="TextBox 5">
            <a:extLst>
              <a:ext uri="{FF2B5EF4-FFF2-40B4-BE49-F238E27FC236}">
                <a16:creationId xmlns:a16="http://schemas.microsoft.com/office/drawing/2014/main" id="{82E7F4BC-91E5-4447-AE95-70E49B6A7EAE}"/>
              </a:ext>
            </a:extLst>
          </p:cNvPr>
          <p:cNvSpPr txBox="1"/>
          <p:nvPr/>
        </p:nvSpPr>
        <p:spPr>
          <a:xfrm>
            <a:off x="4538870" y="776786"/>
            <a:ext cx="4605130" cy="5139869"/>
          </a:xfrm>
          <a:prstGeom prst="rect">
            <a:avLst/>
          </a:prstGeom>
          <a:noFill/>
        </p:spPr>
        <p:txBody>
          <a:bodyPr wrap="square" rtlCol="0">
            <a:spAutoFit/>
          </a:bodyPr>
          <a:lstStyle/>
          <a:p>
            <a:r>
              <a:rPr lang="en-US" sz="2800" dirty="0">
                <a:latin typeface="Comic Sans MS" panose="030F0902030302020204" pitchFamily="66" charset="0"/>
              </a:rPr>
              <a:t>Misconception:</a:t>
            </a:r>
          </a:p>
          <a:p>
            <a:endParaRPr lang="en-US" sz="1000" dirty="0">
              <a:latin typeface="Comic Sans MS" panose="030F0902030302020204" pitchFamily="66" charset="0"/>
            </a:endParaRPr>
          </a:p>
          <a:p>
            <a:r>
              <a:rPr lang="en-US" sz="2800" dirty="0">
                <a:latin typeface="Comic Sans MS" panose="030F0902030302020204" pitchFamily="66" charset="0"/>
              </a:rPr>
              <a:t>Posting an objective raises student achievement.</a:t>
            </a:r>
          </a:p>
          <a:p>
            <a:endParaRPr lang="en-US" sz="2800" dirty="0">
              <a:latin typeface="Comic Sans MS" panose="030F0902030302020204" pitchFamily="66" charset="0"/>
            </a:endParaRPr>
          </a:p>
          <a:p>
            <a:r>
              <a:rPr lang="en-US" sz="2800" dirty="0">
                <a:latin typeface="Comic Sans MS" panose="030F0902030302020204" pitchFamily="66" charset="0"/>
              </a:rPr>
              <a:t>Truth:</a:t>
            </a:r>
          </a:p>
          <a:p>
            <a:endParaRPr lang="en-US" sz="1000" dirty="0">
              <a:latin typeface="Comic Sans MS" panose="030F0902030302020204" pitchFamily="66" charset="0"/>
            </a:endParaRPr>
          </a:p>
          <a:p>
            <a:r>
              <a:rPr lang="en-US" sz="2800" dirty="0">
                <a:latin typeface="Comic Sans MS" panose="030F0902030302020204" pitchFamily="66" charset="0"/>
              </a:rPr>
              <a:t>Students and the teacher </a:t>
            </a:r>
            <a:r>
              <a:rPr lang="en-US" sz="2800" b="1" dirty="0">
                <a:solidFill>
                  <a:srgbClr val="FFFF00"/>
                </a:solidFill>
                <a:latin typeface="Comic Sans MS" panose="030F0902030302020204" pitchFamily="66" charset="0"/>
              </a:rPr>
              <a:t>USING </a:t>
            </a:r>
            <a:r>
              <a:rPr lang="en-US" sz="2800" dirty="0">
                <a:latin typeface="Comic Sans MS" panose="030F0902030302020204" pitchFamily="66" charset="0"/>
              </a:rPr>
              <a:t>the objective is what raises student understanding and achievement.</a:t>
            </a:r>
          </a:p>
        </p:txBody>
      </p:sp>
      <p:sp>
        <p:nvSpPr>
          <p:cNvPr id="7" name="Title 1">
            <a:extLst>
              <a:ext uri="{FF2B5EF4-FFF2-40B4-BE49-F238E27FC236}">
                <a16:creationId xmlns:a16="http://schemas.microsoft.com/office/drawing/2014/main" id="{C8A9408A-788B-6A4E-A26B-8D4AD51B6367}"/>
              </a:ext>
            </a:extLst>
          </p:cNvPr>
          <p:cNvSpPr txBox="1">
            <a:spLocks/>
          </p:cNvSpPr>
          <p:nvPr/>
        </p:nvSpPr>
        <p:spPr bwMode="auto">
          <a:xfrm>
            <a:off x="-99970" y="6202680"/>
            <a:ext cx="9277679" cy="4989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sz="2800" b="1" dirty="0">
                <a:solidFill>
                  <a:srgbClr val="FFFF00"/>
                </a:solidFill>
              </a:rPr>
              <a:t>Spiraling to Previous Day’s Essential Understandings</a:t>
            </a:r>
            <a:endParaRPr lang="en-US" sz="2800" b="1" kern="0" cap="small" dirty="0"/>
          </a:p>
        </p:txBody>
      </p:sp>
      <p:pic>
        <p:nvPicPr>
          <p:cNvPr id="9" name="Picture 8" descr="A picture containing text&#10;&#10;Description automatically generated">
            <a:extLst>
              <a:ext uri="{FF2B5EF4-FFF2-40B4-BE49-F238E27FC236}">
                <a16:creationId xmlns:a16="http://schemas.microsoft.com/office/drawing/2014/main" id="{D5D84C00-7C23-1C44-86FC-BCECA5039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5110" y="2286000"/>
            <a:ext cx="2083279" cy="1371600"/>
          </a:xfrm>
          <a:prstGeom prst="rect">
            <a:avLst/>
          </a:prstGeom>
        </p:spPr>
      </p:pic>
      <p:cxnSp>
        <p:nvCxnSpPr>
          <p:cNvPr id="4" name="Straight Connector 3">
            <a:extLst>
              <a:ext uri="{FF2B5EF4-FFF2-40B4-BE49-F238E27FC236}">
                <a16:creationId xmlns:a16="http://schemas.microsoft.com/office/drawing/2014/main" id="{E50F49D9-223F-7642-ACC7-3CCAAC77D216}"/>
              </a:ext>
            </a:extLst>
          </p:cNvPr>
          <p:cNvCxnSpPr/>
          <p:nvPr/>
        </p:nvCxnSpPr>
        <p:spPr bwMode="auto">
          <a:xfrm>
            <a:off x="5029200" y="748506"/>
            <a:ext cx="1676400" cy="2070894"/>
          </a:xfrm>
          <a:prstGeom prst="line">
            <a:avLst/>
          </a:prstGeom>
          <a:solidFill>
            <a:schemeClr val="accent1"/>
          </a:solidFill>
          <a:ln w="857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79351160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p:txBody>
          <a:bodyPr/>
          <a:lstStyle/>
          <a:p>
            <a:endParaRPr lang="en-US"/>
          </a:p>
        </p:txBody>
      </p:sp>
      <p:pic>
        <p:nvPicPr>
          <p:cNvPr id="5" name="Picture 4" descr="A group of papers with text and images&#10;&#10;Description automatically generated">
            <a:extLst>
              <a:ext uri="{FF2B5EF4-FFF2-40B4-BE49-F238E27FC236}">
                <a16:creationId xmlns:a16="http://schemas.microsoft.com/office/drawing/2014/main" id="{35A4497B-0319-620A-4125-DC72C5469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 y="0"/>
            <a:ext cx="5482579" cy="6858000"/>
          </a:xfrm>
          <a:prstGeom prst="rect">
            <a:avLst/>
          </a:prstGeom>
        </p:spPr>
      </p:pic>
      <p:sp>
        <p:nvSpPr>
          <p:cNvPr id="6" name="Title 1">
            <a:extLst>
              <a:ext uri="{FF2B5EF4-FFF2-40B4-BE49-F238E27FC236}">
                <a16:creationId xmlns:a16="http://schemas.microsoft.com/office/drawing/2014/main" id="{785EAADC-A3F1-675D-7D3B-2FF69B7A0583}"/>
              </a:ext>
            </a:extLst>
          </p:cNvPr>
          <p:cNvSpPr txBox="1">
            <a:spLocks/>
          </p:cNvSpPr>
          <p:nvPr/>
        </p:nvSpPr>
        <p:spPr bwMode="auto">
          <a:xfrm>
            <a:off x="5406085" y="277812"/>
            <a:ext cx="3715503" cy="4827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kern="0">
                <a:solidFill>
                  <a:srgbClr val="66FFFF"/>
                </a:solidFill>
                <a:latin typeface="Century Gothic" panose="020B0502020202020204" pitchFamily="34" charset="0"/>
              </a:rPr>
              <a:t>Checks for Understanding Along the Way</a:t>
            </a:r>
            <a:br>
              <a:rPr lang="en-US" sz="3600" kern="0">
                <a:solidFill>
                  <a:srgbClr val="66FFFF"/>
                </a:solidFill>
                <a:latin typeface="Century Gothic" panose="020B0502020202020204" pitchFamily="34" charset="0"/>
              </a:rPr>
            </a:br>
            <a:r>
              <a:rPr lang="en-US" sz="3600" kern="0">
                <a:solidFill>
                  <a:srgbClr val="66FFFF"/>
                </a:solidFill>
                <a:latin typeface="Century Gothic" panose="020B0502020202020204" pitchFamily="34" charset="0"/>
              </a:rPr>
              <a:t>(Chunking and Checking)</a:t>
            </a:r>
            <a:endParaRPr lang="en-US" sz="3600" kern="0" dirty="0">
              <a:solidFill>
                <a:srgbClr val="66FFFF"/>
              </a:solidFill>
              <a:latin typeface="Century Gothic" panose="020B0502020202020204" pitchFamily="34" charset="0"/>
            </a:endParaRPr>
          </a:p>
        </p:txBody>
      </p:sp>
      <p:sp>
        <p:nvSpPr>
          <p:cNvPr id="3" name="TextBox 2">
            <a:extLst>
              <a:ext uri="{FF2B5EF4-FFF2-40B4-BE49-F238E27FC236}">
                <a16:creationId xmlns:a16="http://schemas.microsoft.com/office/drawing/2014/main" id="{6EEF8AE1-22D0-692A-3D1B-1CFF89EAB83D}"/>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3</a:t>
            </a:r>
          </a:p>
        </p:txBody>
      </p:sp>
    </p:spTree>
    <p:extLst>
      <p:ext uri="{BB962C8B-B14F-4D97-AF65-F5344CB8AC3E}">
        <p14:creationId xmlns:p14="http://schemas.microsoft.com/office/powerpoint/2010/main" val="70695168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3ED6-61F6-2E7C-B25A-29500C026AF5}"/>
              </a:ext>
            </a:extLst>
          </p:cNvPr>
          <p:cNvSpPr>
            <a:spLocks noGrp="1"/>
          </p:cNvSpPr>
          <p:nvPr>
            <p:ph type="title"/>
          </p:nvPr>
        </p:nvSpPr>
        <p:spPr>
          <a:xfrm>
            <a:off x="153649" y="152400"/>
            <a:ext cx="3007895" cy="1267326"/>
          </a:xfrm>
        </p:spPr>
        <p:txBody>
          <a:bodyPr/>
          <a:lstStyle/>
          <a:p>
            <a:pPr algn="l"/>
            <a:r>
              <a:rPr lang="en-US" dirty="0"/>
              <a:t>Resources </a:t>
            </a:r>
            <a:br>
              <a:rPr lang="en-US" dirty="0"/>
            </a:br>
            <a:r>
              <a:rPr lang="en-US" dirty="0"/>
              <a:t>to Share</a:t>
            </a:r>
          </a:p>
        </p:txBody>
      </p:sp>
      <p:pic>
        <p:nvPicPr>
          <p:cNvPr id="10" name="Picture 9" descr="A blue cartoon character jumping out of a brick wall&#10;&#10;Description automatically generated">
            <a:extLst>
              <a:ext uri="{FF2B5EF4-FFF2-40B4-BE49-F238E27FC236}">
                <a16:creationId xmlns:a16="http://schemas.microsoft.com/office/drawing/2014/main" id="{EC8F9399-24EB-B8CD-F271-6D5895B19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345" y="1660756"/>
            <a:ext cx="2564727" cy="1923545"/>
          </a:xfrm>
          <a:prstGeom prst="rect">
            <a:avLst/>
          </a:prstGeom>
        </p:spPr>
      </p:pic>
      <p:sp>
        <p:nvSpPr>
          <p:cNvPr id="12" name="Rectangle 11">
            <a:extLst>
              <a:ext uri="{FF2B5EF4-FFF2-40B4-BE49-F238E27FC236}">
                <a16:creationId xmlns:a16="http://schemas.microsoft.com/office/drawing/2014/main" id="{F597C5C6-202F-BAA8-BE0A-AACF65FA2AA2}"/>
              </a:ext>
            </a:extLst>
          </p:cNvPr>
          <p:cNvSpPr/>
          <p:nvPr/>
        </p:nvSpPr>
        <p:spPr>
          <a:xfrm>
            <a:off x="202954" y="5505271"/>
            <a:ext cx="3377078" cy="1200329"/>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Don’t Steal </a:t>
            </a:r>
          </a:p>
          <a:p>
            <a:pPr algn="ctr"/>
            <a:r>
              <a:rPr lang="en-US" sz="3600" b="1" cap="none" spc="0" dirty="0">
                <a:ln w="9525">
                  <a:solidFill>
                    <a:schemeClr val="bg1"/>
                  </a:solidFill>
                  <a:prstDash val="solid"/>
                </a:ln>
                <a:solidFill>
                  <a:srgbClr val="AEFFEF"/>
                </a:solidFill>
                <a:effectLst>
                  <a:outerShdw blurRad="12700" dist="38100" dir="2700000" algn="tl" rotWithShape="0">
                    <a:schemeClr val="bg1">
                      <a:lumMod val="50000"/>
                    </a:schemeClr>
                  </a:outerShdw>
                </a:effectLst>
                <a:latin typeface="Chalkboard" panose="03050602040202020205" pitchFamily="66" charset="77"/>
              </a:rPr>
              <a:t>Their Thinking!</a:t>
            </a:r>
          </a:p>
        </p:txBody>
      </p:sp>
      <p:pic>
        <p:nvPicPr>
          <p:cNvPr id="4" name="Picture 3" descr="A group of gears with text&#10;&#10;Description automatically generated">
            <a:extLst>
              <a:ext uri="{FF2B5EF4-FFF2-40B4-BE49-F238E27FC236}">
                <a16:creationId xmlns:a16="http://schemas.microsoft.com/office/drawing/2014/main" id="{9CBE0DB3-A3DA-9027-A047-129189BF2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
            <a:ext cx="2362200" cy="1695270"/>
          </a:xfrm>
          <a:prstGeom prst="rect">
            <a:avLst/>
          </a:prstGeom>
        </p:spPr>
      </p:pic>
      <p:pic>
        <p:nvPicPr>
          <p:cNvPr id="6" name="Picture 5" descr="A screenshot of a white text&#10;&#10;Description automatically generated">
            <a:extLst>
              <a:ext uri="{FF2B5EF4-FFF2-40B4-BE49-F238E27FC236}">
                <a16:creationId xmlns:a16="http://schemas.microsoft.com/office/drawing/2014/main" id="{9A7CFB4F-563A-A83F-E060-C8190DC4E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7" y="2107175"/>
            <a:ext cx="2979679" cy="299822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6142098C-68B6-9754-0A3A-5B014C18B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8206" y="3962399"/>
            <a:ext cx="2796627" cy="2816139"/>
          </a:xfrm>
          <a:prstGeom prst="rect">
            <a:avLst/>
          </a:prstGeom>
        </p:spPr>
      </p:pic>
      <p:pic>
        <p:nvPicPr>
          <p:cNvPr id="5" name="Picture 4" descr="A screenshot of a graph&#10;&#10;Description automatically generated">
            <a:extLst>
              <a:ext uri="{FF2B5EF4-FFF2-40B4-BE49-F238E27FC236}">
                <a16:creationId xmlns:a16="http://schemas.microsoft.com/office/drawing/2014/main" id="{70A1F8DF-8AAA-98E1-0456-7F699C8FB7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1799" y="392675"/>
            <a:ext cx="3278606" cy="3429000"/>
          </a:xfrm>
          <a:prstGeom prst="rect">
            <a:avLst/>
          </a:prstGeom>
        </p:spPr>
      </p:pic>
      <p:pic>
        <p:nvPicPr>
          <p:cNvPr id="7" name="Picture 6" descr="A group of colorful hand prints&#10;&#10;Description automatically generated">
            <a:extLst>
              <a:ext uri="{FF2B5EF4-FFF2-40B4-BE49-F238E27FC236}">
                <a16:creationId xmlns:a16="http://schemas.microsoft.com/office/drawing/2014/main" id="{4D353FB6-7EF3-5949-8618-136BA15341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810" y="3962399"/>
            <a:ext cx="1906618" cy="1906618"/>
          </a:xfrm>
          <a:prstGeom prst="rect">
            <a:avLst/>
          </a:prstGeom>
        </p:spPr>
      </p:pic>
    </p:spTree>
    <p:extLst>
      <p:ext uri="{BB962C8B-B14F-4D97-AF65-F5344CB8AC3E}">
        <p14:creationId xmlns:p14="http://schemas.microsoft.com/office/powerpoint/2010/main" val="236822150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3E9F05B-CE31-9B47-ABCC-BE305309A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7590215"/>
      </p:ext>
    </p:extLst>
  </p:cSld>
  <p:clrMapOvr>
    <a:masterClrMapping/>
  </p:clrMapOvr>
  <p:transition spd="slow">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6BB6-995A-EB13-E204-75C8D8B12250}"/>
              </a:ext>
            </a:extLst>
          </p:cNvPr>
          <p:cNvSpPr>
            <a:spLocks noGrp="1"/>
          </p:cNvSpPr>
          <p:nvPr>
            <p:ph type="title"/>
          </p:nvPr>
        </p:nvSpPr>
        <p:spPr>
          <a:xfrm>
            <a:off x="457200" y="5862"/>
            <a:ext cx="8229600" cy="1143000"/>
          </a:xfrm>
        </p:spPr>
        <p:txBody>
          <a:bodyPr/>
          <a:lstStyle/>
          <a:p>
            <a:r>
              <a:rPr lang="en-US" sz="4800" dirty="0">
                <a:solidFill>
                  <a:srgbClr val="66FFFF"/>
                </a:solidFill>
                <a:latin typeface="Century Gothic" panose="020B0502020202020204" pitchFamily="34" charset="0"/>
              </a:rPr>
              <a:t>Commitment</a:t>
            </a:r>
          </a:p>
        </p:txBody>
      </p:sp>
      <p:sp>
        <p:nvSpPr>
          <p:cNvPr id="3" name="Content Placeholder 2">
            <a:extLst>
              <a:ext uri="{FF2B5EF4-FFF2-40B4-BE49-F238E27FC236}">
                <a16:creationId xmlns:a16="http://schemas.microsoft.com/office/drawing/2014/main" id="{A90FED8F-053C-E09D-E644-5923546A2895}"/>
              </a:ext>
            </a:extLst>
          </p:cNvPr>
          <p:cNvSpPr>
            <a:spLocks noGrp="1"/>
          </p:cNvSpPr>
          <p:nvPr>
            <p:ph idx="1"/>
          </p:nvPr>
        </p:nvSpPr>
        <p:spPr>
          <a:xfrm>
            <a:off x="457200" y="1163637"/>
            <a:ext cx="8229600" cy="4530725"/>
          </a:xfrm>
        </p:spPr>
        <p:txBody>
          <a:bodyPr/>
          <a:lstStyle/>
          <a:p>
            <a:pPr marL="0" indent="0">
              <a:buNone/>
            </a:pPr>
            <a:r>
              <a:rPr lang="en-US" dirty="0">
                <a:latin typeface="Chalkboard" panose="03050602040202020205" pitchFamily="66" charset="77"/>
              </a:rPr>
              <a:t>“If you don’t make a total commitment to whatever you’re doing then you start looking to bail out the first time the boat starts leaking. It’s tough enough getting that boat to shore with everyone rowing, let alone when a guy stands up and starts putting his life jacket on.”</a:t>
            </a:r>
          </a:p>
          <a:p>
            <a:pPr marL="0" indent="0" algn="r">
              <a:buNone/>
            </a:pPr>
            <a:r>
              <a:rPr lang="en-US" dirty="0"/>
              <a:t>~Lou Holts Jr.</a:t>
            </a:r>
          </a:p>
        </p:txBody>
      </p:sp>
      <p:pic>
        <p:nvPicPr>
          <p:cNvPr id="4" name="Picture 3">
            <a:extLst>
              <a:ext uri="{FF2B5EF4-FFF2-40B4-BE49-F238E27FC236}">
                <a16:creationId xmlns:a16="http://schemas.microsoft.com/office/drawing/2014/main" id="{21296E75-A868-B5F1-3F63-4697C6EB63F0}"/>
              </a:ext>
            </a:extLst>
          </p:cNvPr>
          <p:cNvPicPr>
            <a:picLocks noChangeAspect="1"/>
          </p:cNvPicPr>
          <p:nvPr/>
        </p:nvPicPr>
        <p:blipFill>
          <a:blip r:embed="rId2"/>
          <a:stretch>
            <a:fillRect/>
          </a:stretch>
        </p:blipFill>
        <p:spPr>
          <a:xfrm>
            <a:off x="1143000" y="4953000"/>
            <a:ext cx="3429000" cy="1791930"/>
          </a:xfrm>
          <a:prstGeom prst="rect">
            <a:avLst/>
          </a:prstGeom>
        </p:spPr>
      </p:pic>
    </p:spTree>
    <p:extLst>
      <p:ext uri="{BB962C8B-B14F-4D97-AF65-F5344CB8AC3E}">
        <p14:creationId xmlns:p14="http://schemas.microsoft.com/office/powerpoint/2010/main" val="3494831101"/>
      </p:ext>
    </p:extLst>
  </p:cSld>
  <p:clrMapOvr>
    <a:masterClrMapping/>
  </p:clrMapOvr>
  <p:transition spd="slow">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70" name="Picture 6"/>
          <p:cNvPicPr>
            <a:picLocks noChangeAspect="1" noChangeArrowheads="1"/>
          </p:cNvPicPr>
          <p:nvPr/>
        </p:nvPicPr>
        <p:blipFill>
          <a:blip r:embed="rId3" cstate="print"/>
          <a:srcRect/>
          <a:stretch>
            <a:fillRect/>
          </a:stretch>
        </p:blipFill>
        <p:spPr bwMode="auto">
          <a:xfrm>
            <a:off x="-1" y="0"/>
            <a:ext cx="4685391" cy="68580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D1F4A842-3B1A-2E4A-8121-34FD711E8882}"/>
              </a:ext>
            </a:extLst>
          </p:cNvPr>
          <p:cNvSpPr/>
          <p:nvPr/>
        </p:nvSpPr>
        <p:spPr>
          <a:xfrm>
            <a:off x="5129212" y="152400"/>
            <a:ext cx="388620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4" name="Picture 3" descr="A picture containing light&#10;&#10;Description automatically generated">
            <a:extLst>
              <a:ext uri="{FF2B5EF4-FFF2-40B4-BE49-F238E27FC236}">
                <a16:creationId xmlns:a16="http://schemas.microsoft.com/office/drawing/2014/main" id="{EE5C7D0E-A14B-2244-88DF-5B8FEF4B9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048000"/>
            <a:ext cx="3733800" cy="4020242"/>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9ECEA4C-7AE2-E94A-83F5-2D74290C9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 y="0"/>
            <a:ext cx="5167148" cy="6858000"/>
          </a:xfrm>
          <a:prstGeom prst="rect">
            <a:avLst/>
          </a:prstGeom>
        </p:spPr>
      </p:pic>
    </p:spTree>
    <p:extLst>
      <p:ext uri="{BB962C8B-B14F-4D97-AF65-F5344CB8AC3E}">
        <p14:creationId xmlns:p14="http://schemas.microsoft.com/office/powerpoint/2010/main" val="401419874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16870"/>
                                        </p:tgtEl>
                                        <p:attrNameLst>
                                          <p:attrName>style.visibility</p:attrName>
                                        </p:attrNameLst>
                                      </p:cBhvr>
                                      <p:to>
                                        <p:strVal val="visible"/>
                                      </p:to>
                                    </p:set>
                                    <p:animEffect transition="in" filter="circle(in)">
                                      <p:cBhvr>
                                        <p:cTn id="7" dur="2000"/>
                                        <p:tgtEl>
                                          <p:spTgt spid="13168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F47B-A800-4E73-4028-57BE3805487A}"/>
              </a:ext>
            </a:extLst>
          </p:cNvPr>
          <p:cNvSpPr>
            <a:spLocks noGrp="1"/>
          </p:cNvSpPr>
          <p:nvPr>
            <p:ph type="title"/>
          </p:nvPr>
        </p:nvSpPr>
        <p:spPr>
          <a:xfrm>
            <a:off x="87239" y="1524000"/>
            <a:ext cx="2960761" cy="3200400"/>
          </a:xfrm>
        </p:spPr>
        <p:txBody>
          <a:bodyPr/>
          <a:lstStyle/>
          <a:p>
            <a:pPr>
              <a:lnSpc>
                <a:spcPct val="150000"/>
              </a:lnSpc>
            </a:pPr>
            <a:r>
              <a:rPr lang="en-US" sz="2400" b="1" dirty="0">
                <a:effectLst/>
                <a:latin typeface="Chalkboard" panose="03050602040202020205" pitchFamily="66" charset="77"/>
              </a:rPr>
              <a:t>The Power of Connecting Student Learning </a:t>
            </a:r>
            <a:br>
              <a:rPr lang="en-US" sz="2400" b="1" dirty="0">
                <a:effectLst/>
                <a:latin typeface="Chalkboard" panose="03050602040202020205" pitchFamily="66" charset="77"/>
              </a:rPr>
            </a:br>
            <a:r>
              <a:rPr lang="en-US" sz="2400" b="1" dirty="0">
                <a:effectLst/>
                <a:latin typeface="Chalkboard" panose="03050602040202020205" pitchFamily="66" charset="77"/>
              </a:rPr>
              <a:t>preassessment revisited as a part of closure</a:t>
            </a:r>
            <a:br>
              <a:rPr lang="en-US" dirty="0">
                <a:effectLst/>
              </a:rPr>
            </a:br>
            <a:endParaRPr lang="en-US" dirty="0"/>
          </a:p>
        </p:txBody>
      </p:sp>
      <p:pic>
        <p:nvPicPr>
          <p:cNvPr id="5" name="Picture 4" descr="Text&#10;&#10;Description automatically generated">
            <a:extLst>
              <a:ext uri="{FF2B5EF4-FFF2-40B4-BE49-F238E27FC236}">
                <a16:creationId xmlns:a16="http://schemas.microsoft.com/office/drawing/2014/main" id="{1D77F7E2-0F64-DB66-FE33-37C063F08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241" y="168980"/>
            <a:ext cx="5290000" cy="6573520"/>
          </a:xfrm>
          <a:prstGeom prst="rect">
            <a:avLst/>
          </a:prstGeom>
        </p:spPr>
      </p:pic>
      <p:sp>
        <p:nvSpPr>
          <p:cNvPr id="7" name="Rectangle 6">
            <a:extLst>
              <a:ext uri="{FF2B5EF4-FFF2-40B4-BE49-F238E27FC236}">
                <a16:creationId xmlns:a16="http://schemas.microsoft.com/office/drawing/2014/main" id="{D017FEDF-D238-4596-956D-46074BED7113}"/>
              </a:ext>
            </a:extLst>
          </p:cNvPr>
          <p:cNvSpPr/>
          <p:nvPr/>
        </p:nvSpPr>
        <p:spPr>
          <a:xfrm>
            <a:off x="249281" y="5181600"/>
            <a:ext cx="3173339" cy="1495281"/>
          </a:xfrm>
          <a:prstGeom prst="rect">
            <a:avLst/>
          </a:prstGeom>
          <a:solidFill>
            <a:schemeClr val="accent1"/>
          </a:solidFill>
        </p:spPr>
        <p:txBody>
          <a:bodyPr wrap="square" lIns="91440" tIns="45720" rIns="91440" bIns="45720">
            <a:spAutoFit/>
          </a:bodyPr>
          <a:lstStyle/>
          <a:p>
            <a:pPr algn="ctr">
              <a:lnSpc>
                <a:spcPct val="150000"/>
              </a:lnSpc>
            </a:pPr>
            <a:r>
              <a:rPr lang="en-US" sz="3200" b="1" cap="none" spc="0"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Don’t Steal </a:t>
            </a:r>
          </a:p>
          <a:p>
            <a:pPr algn="ctr">
              <a:lnSpc>
                <a:spcPct val="150000"/>
              </a:lnSpc>
            </a:pPr>
            <a:r>
              <a:rPr lang="en-US" sz="3200" b="1"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Their </a:t>
            </a:r>
            <a:r>
              <a:rPr lang="en-US" sz="3200" b="1" cap="none" spc="0" dirty="0">
                <a:ln w="12700">
                  <a:solidFill>
                    <a:schemeClr val="tx2">
                      <a:satMod val="155000"/>
                    </a:schemeClr>
                  </a:solidFill>
                  <a:prstDash val="solid"/>
                </a:ln>
                <a:solidFill>
                  <a:srgbClr val="66FFFF"/>
                </a:solidFill>
                <a:effectLst>
                  <a:outerShdw blurRad="41275" dist="20320" dir="1800000" algn="tl" rotWithShape="0">
                    <a:srgbClr val="000000">
                      <a:alpha val="40000"/>
                    </a:srgbClr>
                  </a:outerShdw>
                </a:effectLst>
                <a:latin typeface="Chalkboard" panose="03050602040202020205" pitchFamily="66" charset="77"/>
              </a:rPr>
              <a:t>Thinking</a:t>
            </a:r>
          </a:p>
        </p:txBody>
      </p:sp>
    </p:spTree>
    <p:extLst>
      <p:ext uri="{BB962C8B-B14F-4D97-AF65-F5344CB8AC3E}">
        <p14:creationId xmlns:p14="http://schemas.microsoft.com/office/powerpoint/2010/main" val="259538703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0" y="0"/>
            <a:ext cx="4648200" cy="6858000"/>
          </a:xfrm>
          <a:prstGeom prst="rect">
            <a:avLst/>
          </a:prstGeom>
          <a:noFill/>
          <a:ln w="9525">
            <a:noFill/>
            <a:miter lim="800000"/>
            <a:headEnd/>
            <a:tailEnd/>
          </a:ln>
        </p:spPr>
      </p:pic>
      <p:sp>
        <p:nvSpPr>
          <p:cNvPr id="2" name="TextBox 1">
            <a:extLst>
              <a:ext uri="{FF2B5EF4-FFF2-40B4-BE49-F238E27FC236}">
                <a16:creationId xmlns:a16="http://schemas.microsoft.com/office/drawing/2014/main" id="{DA2287A5-F01D-1840-A0C7-8620BCF9C571}"/>
              </a:ext>
            </a:extLst>
          </p:cNvPr>
          <p:cNvSpPr txBox="1"/>
          <p:nvPr/>
        </p:nvSpPr>
        <p:spPr>
          <a:xfrm>
            <a:off x="4877471" y="1749058"/>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Rectangle</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086600" y="177893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Shape</a:t>
            </a:r>
          </a:p>
        </p:txBody>
      </p:sp>
      <p:sp>
        <p:nvSpPr>
          <p:cNvPr id="16" name="TextBox 15">
            <a:extLst>
              <a:ext uri="{FF2B5EF4-FFF2-40B4-BE49-F238E27FC236}">
                <a16:creationId xmlns:a16="http://schemas.microsoft.com/office/drawing/2014/main" id="{FC0AAC35-3413-0C49-858A-83EB6044FA1C}"/>
              </a:ext>
            </a:extLst>
          </p:cNvPr>
          <p:cNvSpPr txBox="1"/>
          <p:nvPr/>
        </p:nvSpPr>
        <p:spPr>
          <a:xfrm>
            <a:off x="4914900" y="2549769"/>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Circle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121769" y="2569342"/>
            <a:ext cx="1905000" cy="830997"/>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Square Corner</a:t>
            </a:r>
          </a:p>
        </p:txBody>
      </p:sp>
      <p:sp>
        <p:nvSpPr>
          <p:cNvPr id="18" name="TextBox 17">
            <a:extLst>
              <a:ext uri="{FF2B5EF4-FFF2-40B4-BE49-F238E27FC236}">
                <a16:creationId xmlns:a16="http://schemas.microsoft.com/office/drawing/2014/main" id="{1BD45A61-D416-EC4C-80D0-FC90F5DA8138}"/>
              </a:ext>
            </a:extLst>
          </p:cNvPr>
          <p:cNvSpPr txBox="1"/>
          <p:nvPr/>
        </p:nvSpPr>
        <p:spPr>
          <a:xfrm>
            <a:off x="4911297"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Side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115908" y="3584183"/>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Attribute</a:t>
            </a:r>
          </a:p>
        </p:txBody>
      </p:sp>
      <p:sp>
        <p:nvSpPr>
          <p:cNvPr id="20" name="TextBox 19">
            <a:extLst>
              <a:ext uri="{FF2B5EF4-FFF2-40B4-BE49-F238E27FC236}">
                <a16:creationId xmlns:a16="http://schemas.microsoft.com/office/drawing/2014/main" id="{A7C88E51-89B3-E841-BE96-934A8097319B}"/>
              </a:ext>
            </a:extLst>
          </p:cNvPr>
          <p:cNvSpPr txBox="1"/>
          <p:nvPr/>
        </p:nvSpPr>
        <p:spPr>
          <a:xfrm>
            <a:off x="4936088" y="441659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Round</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115908" y="4365625"/>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Triangle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4992687" y="524900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Corner</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139354" y="5208687"/>
            <a:ext cx="1905000"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Square</a:t>
            </a:r>
          </a:p>
        </p:txBody>
      </p:sp>
      <p:pic>
        <p:nvPicPr>
          <p:cNvPr id="10" name="Picture 9" descr="A picture containing dark, coffee, cup, table&#10;&#10;Description automatically generated">
            <a:extLst>
              <a:ext uri="{FF2B5EF4-FFF2-40B4-BE49-F238E27FC236}">
                <a16:creationId xmlns:a16="http://schemas.microsoft.com/office/drawing/2014/main" id="{6C7D4F1D-369C-544B-9B4C-8B677FB777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8446" y="34749"/>
            <a:ext cx="1543050" cy="1815353"/>
          </a:xfrm>
          <a:prstGeom prst="rect">
            <a:avLst/>
          </a:prstGeom>
        </p:spPr>
      </p:pic>
      <p:sp>
        <p:nvSpPr>
          <p:cNvPr id="3" name="TextBox 2">
            <a:extLst>
              <a:ext uri="{FF2B5EF4-FFF2-40B4-BE49-F238E27FC236}">
                <a16:creationId xmlns:a16="http://schemas.microsoft.com/office/drawing/2014/main" id="{B6DB643F-C02B-234D-940A-DFC494FB7C33}"/>
              </a:ext>
            </a:extLst>
          </p:cNvPr>
          <p:cNvSpPr txBox="1"/>
          <p:nvPr/>
        </p:nvSpPr>
        <p:spPr>
          <a:xfrm>
            <a:off x="6494950" y="630787"/>
            <a:ext cx="2571079" cy="584775"/>
          </a:xfrm>
          <a:prstGeom prst="rect">
            <a:avLst/>
          </a:prstGeom>
          <a:noFill/>
        </p:spPr>
        <p:txBody>
          <a:bodyPr wrap="square" rtlCol="0">
            <a:spAutoFit/>
          </a:bodyPr>
          <a:lstStyle/>
          <a:p>
            <a:r>
              <a:rPr lang="en-US" sz="3200" dirty="0">
                <a:latin typeface="Century Gothic" panose="020B0502020202020204" pitchFamily="34" charset="0"/>
                <a:hlinkClick r:id="rId5"/>
              </a:rPr>
              <a:t>Classifying</a:t>
            </a:r>
            <a:endParaRPr lang="en-US" sz="3200" dirty="0">
              <a:latin typeface="Century Gothic" panose="020B0502020202020204" pitchFamily="34" charset="0"/>
            </a:endParaRPr>
          </a:p>
        </p:txBody>
      </p:sp>
    </p:spTree>
    <p:extLst>
      <p:ext uri="{BB962C8B-B14F-4D97-AF65-F5344CB8AC3E}">
        <p14:creationId xmlns:p14="http://schemas.microsoft.com/office/powerpoint/2010/main" val="6065163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65 -0.0088 L -0.75417 -0.04028 " pathEditMode="relative" rAng="0" ptsTypes="AA">
                                      <p:cBhvr>
                                        <p:cTn id="6" dur="2000" fill="hold"/>
                                        <p:tgtEl>
                                          <p:spTgt spid="15"/>
                                        </p:tgtEl>
                                        <p:attrNameLst>
                                          <p:attrName>ppt_x</p:attrName>
                                          <p:attrName>ppt_y</p:attrName>
                                        </p:attrNameLst>
                                      </p:cBhvr>
                                      <p:rCtr x="-36892" y="-1574"/>
                                    </p:animMotion>
                                  </p:childTnLst>
                                </p:cTn>
                              </p:par>
                              <p:par>
                                <p:cTn id="7" presetID="0" presetClass="path" presetSubtype="0" accel="50000" decel="50000" fill="hold" grpId="0" nodeType="withEffect">
                                  <p:stCondLst>
                                    <p:cond delay="0"/>
                                  </p:stCondLst>
                                  <p:childTnLst>
                                    <p:animMotion origin="layout" path="M -1.66667E-6 -4.81481E-6 L -0.49062 -0.30185 " pathEditMode="relative" rAng="0" ptsTypes="AA">
                                      <p:cBhvr>
                                        <p:cTn id="8" dur="2000" fill="hold"/>
                                        <p:tgtEl>
                                          <p:spTgt spid="19"/>
                                        </p:tgtEl>
                                        <p:attrNameLst>
                                          <p:attrName>ppt_x</p:attrName>
                                          <p:attrName>ppt_y</p:attrName>
                                        </p:attrNameLst>
                                      </p:cBhvr>
                                      <p:rCtr x="-24531" y="-15093"/>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9722 -0.05972 L -0.51389 0.12361 " pathEditMode="relative" rAng="0" ptsTypes="AA">
                                      <p:cBhvr>
                                        <p:cTn id="12" dur="2000" fill="hold"/>
                                        <p:tgtEl>
                                          <p:spTgt spid="2"/>
                                        </p:tgtEl>
                                        <p:attrNameLst>
                                          <p:attrName>ppt_x</p:attrName>
                                          <p:attrName>ppt_y</p:attrName>
                                        </p:attrNameLst>
                                      </p:cBhvr>
                                      <p:rCtr x="-20833" y="9167"/>
                                    </p:animMotion>
                                  </p:childTnLst>
                                </p:cTn>
                              </p:par>
                              <p:par>
                                <p:cTn id="13" presetID="0" presetClass="path" presetSubtype="0" accel="50000" decel="50000" fill="hold" grpId="0" nodeType="withEffect">
                                  <p:stCondLst>
                                    <p:cond delay="0"/>
                                  </p:stCondLst>
                                  <p:childTnLst>
                                    <p:animMotion origin="layout" path="M -1.66667E-6 -3.7037E-6 L -0.75729 0.07801 " pathEditMode="relative" rAng="0" ptsTypes="AA">
                                      <p:cBhvr>
                                        <p:cTn id="14" dur="2000" fill="hold"/>
                                        <p:tgtEl>
                                          <p:spTgt spid="21"/>
                                        </p:tgtEl>
                                        <p:attrNameLst>
                                          <p:attrName>ppt_x</p:attrName>
                                          <p:attrName>ppt_y</p:attrName>
                                        </p:attrNameLst>
                                      </p:cBhvr>
                                      <p:rCtr x="-37865" y="3889"/>
                                    </p:animMotion>
                                  </p:childTnLst>
                                </p:cTn>
                              </p:par>
                              <p:par>
                                <p:cTn id="15" presetID="0" presetClass="path" presetSubtype="0" accel="50000" decel="50000" fill="hold" grpId="0" nodeType="withEffect">
                                  <p:stCondLst>
                                    <p:cond delay="0"/>
                                  </p:stCondLst>
                                  <p:childTnLst>
                                    <p:animMotion origin="layout" path="M 4.16667E-6 -3.7037E-7 L -0.7599 0.11343 " pathEditMode="relative" rAng="0" ptsTypes="AA">
                                      <p:cBhvr>
                                        <p:cTn id="16" dur="2000" fill="hold"/>
                                        <p:tgtEl>
                                          <p:spTgt spid="23"/>
                                        </p:tgtEl>
                                        <p:attrNameLst>
                                          <p:attrName>ppt_x</p:attrName>
                                          <p:attrName>ppt_y</p:attrName>
                                        </p:attrNameLst>
                                      </p:cBhvr>
                                      <p:rCtr x="-38003" y="5671"/>
                                    </p:animMotion>
                                  </p:childTnLst>
                                </p:cTn>
                              </p:par>
                              <p:par>
                                <p:cTn id="17" presetID="0" presetClass="path" presetSubtype="0" accel="50000" decel="50000" fill="hold" grpId="0" nodeType="withEffect">
                                  <p:stCondLst>
                                    <p:cond delay="0"/>
                                  </p:stCondLst>
                                  <p:childTnLst>
                                    <p:animMotion origin="layout" path="M 3.33333E-6 1.11111E-6 L -0.51667 0.17014 " pathEditMode="relative" rAng="0" ptsTypes="AA">
                                      <p:cBhvr>
                                        <p:cTn id="18" dur="2000" fill="hold"/>
                                        <p:tgtEl>
                                          <p:spTgt spid="16"/>
                                        </p:tgtEl>
                                        <p:attrNameLst>
                                          <p:attrName>ppt_x</p:attrName>
                                          <p:attrName>ppt_y</p:attrName>
                                        </p:attrNameLst>
                                      </p:cBhvr>
                                      <p:rCtr x="-25833" y="8495"/>
                                    </p:animMotion>
                                  </p:childTnLst>
                                </p:cTn>
                              </p:par>
                              <p:par>
                                <p:cTn id="19" presetID="0" presetClass="path" presetSubtype="0" accel="50000" decel="50000" fill="hold" grpId="0" nodeType="withEffect">
                                  <p:stCondLst>
                                    <p:cond delay="0"/>
                                  </p:stCondLst>
                                  <p:childTnLst>
                                    <p:animMotion origin="layout" path="M 5.55556E-7 -4.81481E-6 L -0.24965 0.18588 " pathEditMode="relative" rAng="0" ptsTypes="AA">
                                      <p:cBhvr>
                                        <p:cTn id="20" dur="2000" fill="hold"/>
                                        <p:tgtEl>
                                          <p:spTgt spid="18"/>
                                        </p:tgtEl>
                                        <p:attrNameLst>
                                          <p:attrName>ppt_x</p:attrName>
                                          <p:attrName>ppt_y</p:attrName>
                                        </p:attrNameLst>
                                      </p:cBhvr>
                                      <p:rCtr x="-12483" y="9282"/>
                                    </p:animMotion>
                                  </p:childTnLst>
                                </p:cTn>
                              </p:par>
                              <p:par>
                                <p:cTn id="21" presetID="0" presetClass="path" presetSubtype="0" accel="50000" decel="50000" fill="hold" grpId="0" nodeType="withEffect">
                                  <p:stCondLst>
                                    <p:cond delay="0"/>
                                  </p:stCondLst>
                                  <p:childTnLst>
                                    <p:animMotion origin="layout" path="M -3.61111E-6 -1.11111E-6 L -0.25225 -0.10208 " pathEditMode="relative" rAng="0" ptsTypes="AA">
                                      <p:cBhvr>
                                        <p:cTn id="22" dur="2000" fill="hold"/>
                                        <p:tgtEl>
                                          <p:spTgt spid="20"/>
                                        </p:tgtEl>
                                        <p:attrNameLst>
                                          <p:attrName>ppt_x</p:attrName>
                                          <p:attrName>ppt_y</p:attrName>
                                        </p:attrNameLst>
                                      </p:cBhvr>
                                      <p:rCtr x="-12622" y="-5116"/>
                                    </p:animMotion>
                                  </p:childTnLst>
                                </p:cTn>
                              </p:par>
                              <p:par>
                                <p:cTn id="23" presetID="0" presetClass="path" presetSubtype="0" accel="50000" decel="50000" fill="hold" grpId="0" nodeType="withEffect">
                                  <p:stCondLst>
                                    <p:cond delay="0"/>
                                  </p:stCondLst>
                                  <p:childTnLst>
                                    <p:animMotion origin="layout" path="M -0.32292 0.36481 L -0.48559 -0.01297 " pathEditMode="relative" rAng="0" ptsTypes="AA">
                                      <p:cBhvr>
                                        <p:cTn id="24" dur="2000" fill="hold"/>
                                        <p:tgtEl>
                                          <p:spTgt spid="17"/>
                                        </p:tgtEl>
                                        <p:attrNameLst>
                                          <p:attrName>ppt_x</p:attrName>
                                          <p:attrName>ppt_y</p:attrName>
                                        </p:attrNameLst>
                                      </p:cBhvr>
                                      <p:rCtr x="-8142" y="-18889"/>
                                    </p:animMotion>
                                  </p:childTnLst>
                                </p:cTn>
                              </p:par>
                              <p:par>
                                <p:cTn id="25" presetID="0" presetClass="path" presetSubtype="0" accel="50000" decel="50000" fill="hold" grpId="0" nodeType="withEffect">
                                  <p:stCondLst>
                                    <p:cond delay="0"/>
                                  </p:stCondLst>
                                  <p:childTnLst>
                                    <p:animMotion origin="layout" path="M -3.61111E-6 2.59259E-6 L -0.2585 0.09884 " pathEditMode="relative" rAng="0" ptsTypes="AA">
                                      <p:cBhvr>
                                        <p:cTn id="26" dur="2000" fill="hold"/>
                                        <p:tgtEl>
                                          <p:spTgt spid="22"/>
                                        </p:tgtEl>
                                        <p:attrNameLst>
                                          <p:attrName>ppt_x</p:attrName>
                                          <p:attrName>ppt_y</p:attrName>
                                        </p:attrNameLst>
                                      </p:cBhvr>
                                      <p:rCtr x="-12934" y="4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85699CBC-BC78-FA47-A402-397B61C97A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446" y="718172"/>
            <a:ext cx="5457092" cy="604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A2287A5-F01D-1840-A0C7-8620BCF9C571}"/>
              </a:ext>
            </a:extLst>
          </p:cNvPr>
          <p:cNvSpPr txBox="1"/>
          <p:nvPr/>
        </p:nvSpPr>
        <p:spPr>
          <a:xfrm>
            <a:off x="5617822" y="2675289"/>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Lion</a:t>
            </a:r>
          </a:p>
        </p:txBody>
      </p:sp>
      <p:sp>
        <p:nvSpPr>
          <p:cNvPr id="15" name="TextBox 14">
            <a:extLst>
              <a:ext uri="{FF2B5EF4-FFF2-40B4-BE49-F238E27FC236}">
                <a16:creationId xmlns:a16="http://schemas.microsoft.com/office/drawing/2014/main" id="{E8892C68-CFB3-1845-A698-2359C2AA63C2}"/>
              </a:ext>
            </a:extLst>
          </p:cNvPr>
          <p:cNvSpPr txBox="1"/>
          <p:nvPr/>
        </p:nvSpPr>
        <p:spPr>
          <a:xfrm>
            <a:off x="7467599" y="2699635"/>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Noun</a:t>
            </a:r>
          </a:p>
        </p:txBody>
      </p:sp>
      <p:sp>
        <p:nvSpPr>
          <p:cNvPr id="16" name="TextBox 15">
            <a:extLst>
              <a:ext uri="{FF2B5EF4-FFF2-40B4-BE49-F238E27FC236}">
                <a16:creationId xmlns:a16="http://schemas.microsoft.com/office/drawing/2014/main" id="{FC0AAC35-3413-0C49-858A-83EB6044FA1C}"/>
              </a:ext>
            </a:extLst>
          </p:cNvPr>
          <p:cNvSpPr txBox="1"/>
          <p:nvPr/>
        </p:nvSpPr>
        <p:spPr>
          <a:xfrm>
            <a:off x="6159738" y="1423063"/>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Tree</a:t>
            </a:r>
          </a:p>
        </p:txBody>
      </p:sp>
      <p:sp>
        <p:nvSpPr>
          <p:cNvPr id="17" name="TextBox 16">
            <a:extLst>
              <a:ext uri="{FF2B5EF4-FFF2-40B4-BE49-F238E27FC236}">
                <a16:creationId xmlns:a16="http://schemas.microsoft.com/office/drawing/2014/main" id="{B65C769E-73FF-BD4D-8E1A-E657C55AEFBA}"/>
              </a:ext>
            </a:extLst>
          </p:cNvPr>
          <p:cNvSpPr txBox="1"/>
          <p:nvPr/>
        </p:nvSpPr>
        <p:spPr>
          <a:xfrm>
            <a:off x="7466399" y="3279845"/>
            <a:ext cx="1494415" cy="461665"/>
          </a:xfrm>
          <a:prstGeom prst="rect">
            <a:avLst/>
          </a:prstGeom>
          <a:solidFill>
            <a:schemeClr val="accent1"/>
          </a:solidFill>
        </p:spPr>
        <p:txBody>
          <a:bodyPr wrap="square" rtlCol="0">
            <a:spAutoFit/>
          </a:bodyPr>
          <a:lstStyle/>
          <a:p>
            <a:pPr algn="ctr"/>
            <a:r>
              <a:rPr lang="en-US" sz="2400" dirty="0">
                <a:latin typeface="Century Gothic" panose="020B0502020202020204" pitchFamily="34" charset="0"/>
              </a:rPr>
              <a:t>Talk</a:t>
            </a:r>
          </a:p>
        </p:txBody>
      </p:sp>
      <p:sp>
        <p:nvSpPr>
          <p:cNvPr id="18" name="TextBox 17">
            <a:extLst>
              <a:ext uri="{FF2B5EF4-FFF2-40B4-BE49-F238E27FC236}">
                <a16:creationId xmlns:a16="http://schemas.microsoft.com/office/drawing/2014/main" id="{1BD45A61-D416-EC4C-80D0-FC90F5DA8138}"/>
              </a:ext>
            </a:extLst>
          </p:cNvPr>
          <p:cNvSpPr txBox="1"/>
          <p:nvPr/>
        </p:nvSpPr>
        <p:spPr>
          <a:xfrm>
            <a:off x="5617822" y="3849811"/>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Run </a:t>
            </a:r>
          </a:p>
        </p:txBody>
      </p:sp>
      <p:sp>
        <p:nvSpPr>
          <p:cNvPr id="19" name="TextBox 18">
            <a:extLst>
              <a:ext uri="{FF2B5EF4-FFF2-40B4-BE49-F238E27FC236}">
                <a16:creationId xmlns:a16="http://schemas.microsoft.com/office/drawing/2014/main" id="{659E9DC6-72FB-2A4D-84D7-13BC3109F924}"/>
              </a:ext>
            </a:extLst>
          </p:cNvPr>
          <p:cNvSpPr txBox="1"/>
          <p:nvPr/>
        </p:nvSpPr>
        <p:spPr>
          <a:xfrm>
            <a:off x="7466399" y="3846223"/>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Verb</a:t>
            </a:r>
          </a:p>
        </p:txBody>
      </p:sp>
      <p:sp>
        <p:nvSpPr>
          <p:cNvPr id="20" name="TextBox 19">
            <a:extLst>
              <a:ext uri="{FF2B5EF4-FFF2-40B4-BE49-F238E27FC236}">
                <a16:creationId xmlns:a16="http://schemas.microsoft.com/office/drawing/2014/main" id="{A7C88E51-89B3-E841-BE96-934A8097319B}"/>
              </a:ext>
            </a:extLst>
          </p:cNvPr>
          <p:cNvSpPr txBox="1"/>
          <p:nvPr/>
        </p:nvSpPr>
        <p:spPr>
          <a:xfrm>
            <a:off x="5617821" y="454809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Sing</a:t>
            </a:r>
          </a:p>
        </p:txBody>
      </p:sp>
      <p:sp>
        <p:nvSpPr>
          <p:cNvPr id="21" name="TextBox 20">
            <a:extLst>
              <a:ext uri="{FF2B5EF4-FFF2-40B4-BE49-F238E27FC236}">
                <a16:creationId xmlns:a16="http://schemas.microsoft.com/office/drawing/2014/main" id="{16A33C61-D74A-DF4D-8FD4-DE8EF615D030}"/>
              </a:ext>
            </a:extLst>
          </p:cNvPr>
          <p:cNvSpPr txBox="1"/>
          <p:nvPr/>
        </p:nvSpPr>
        <p:spPr>
          <a:xfrm>
            <a:off x="7466399" y="454809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House</a:t>
            </a:r>
          </a:p>
        </p:txBody>
      </p:sp>
      <p:sp>
        <p:nvSpPr>
          <p:cNvPr id="22" name="TextBox 21">
            <a:extLst>
              <a:ext uri="{FF2B5EF4-FFF2-40B4-BE49-F238E27FC236}">
                <a16:creationId xmlns:a16="http://schemas.microsoft.com/office/drawing/2014/main" id="{B84BE9DD-BFD6-AD4F-96E2-BEF7CBC894DE}"/>
              </a:ext>
            </a:extLst>
          </p:cNvPr>
          <p:cNvSpPr txBox="1"/>
          <p:nvPr/>
        </p:nvSpPr>
        <p:spPr>
          <a:xfrm>
            <a:off x="5617820" y="5310992"/>
            <a:ext cx="1494417"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Climb</a:t>
            </a:r>
          </a:p>
        </p:txBody>
      </p:sp>
      <p:sp>
        <p:nvSpPr>
          <p:cNvPr id="23" name="TextBox 22">
            <a:extLst>
              <a:ext uri="{FF2B5EF4-FFF2-40B4-BE49-F238E27FC236}">
                <a16:creationId xmlns:a16="http://schemas.microsoft.com/office/drawing/2014/main" id="{3C29E423-540C-DF49-AB12-DC3E42DBACAC}"/>
              </a:ext>
            </a:extLst>
          </p:cNvPr>
          <p:cNvSpPr txBox="1"/>
          <p:nvPr/>
        </p:nvSpPr>
        <p:spPr>
          <a:xfrm>
            <a:off x="7466399" y="5310993"/>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Ashanti</a:t>
            </a:r>
          </a:p>
        </p:txBody>
      </p:sp>
      <p:sp>
        <p:nvSpPr>
          <p:cNvPr id="24" name="TextBox 23">
            <a:extLst>
              <a:ext uri="{FF2B5EF4-FFF2-40B4-BE49-F238E27FC236}">
                <a16:creationId xmlns:a16="http://schemas.microsoft.com/office/drawing/2014/main" id="{77206F05-AFAC-FB4D-8922-FE232B002449}"/>
              </a:ext>
            </a:extLst>
          </p:cNvPr>
          <p:cNvSpPr txBox="1"/>
          <p:nvPr/>
        </p:nvSpPr>
        <p:spPr>
          <a:xfrm>
            <a:off x="5617820" y="6012861"/>
            <a:ext cx="14956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Long</a:t>
            </a:r>
          </a:p>
        </p:txBody>
      </p:sp>
      <p:sp>
        <p:nvSpPr>
          <p:cNvPr id="25" name="TextBox 24">
            <a:extLst>
              <a:ext uri="{FF2B5EF4-FFF2-40B4-BE49-F238E27FC236}">
                <a16:creationId xmlns:a16="http://schemas.microsoft.com/office/drawing/2014/main" id="{8380DC20-9F71-624F-9716-CB1EAA3B1EEA}"/>
              </a:ext>
            </a:extLst>
          </p:cNvPr>
          <p:cNvSpPr txBox="1"/>
          <p:nvPr/>
        </p:nvSpPr>
        <p:spPr>
          <a:xfrm>
            <a:off x="5617822" y="2101597"/>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Fluffy</a:t>
            </a:r>
          </a:p>
        </p:txBody>
      </p:sp>
      <p:sp>
        <p:nvSpPr>
          <p:cNvPr id="26" name="TextBox 25">
            <a:extLst>
              <a:ext uri="{FF2B5EF4-FFF2-40B4-BE49-F238E27FC236}">
                <a16:creationId xmlns:a16="http://schemas.microsoft.com/office/drawing/2014/main" id="{3AC3A53A-2B08-8B41-B64A-12C28449B4AF}"/>
              </a:ext>
            </a:extLst>
          </p:cNvPr>
          <p:cNvSpPr txBox="1"/>
          <p:nvPr/>
        </p:nvSpPr>
        <p:spPr>
          <a:xfrm>
            <a:off x="7466399" y="6012862"/>
            <a:ext cx="1494416"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Sweet</a:t>
            </a:r>
          </a:p>
        </p:txBody>
      </p:sp>
      <p:sp>
        <p:nvSpPr>
          <p:cNvPr id="28" name="TextBox 27">
            <a:extLst>
              <a:ext uri="{FF2B5EF4-FFF2-40B4-BE49-F238E27FC236}">
                <a16:creationId xmlns:a16="http://schemas.microsoft.com/office/drawing/2014/main" id="{505F850A-6BE9-BD48-9FF5-17281C85BF6C}"/>
              </a:ext>
            </a:extLst>
          </p:cNvPr>
          <p:cNvSpPr txBox="1"/>
          <p:nvPr/>
        </p:nvSpPr>
        <p:spPr>
          <a:xfrm>
            <a:off x="7467599" y="2119425"/>
            <a:ext cx="1494415" cy="492443"/>
          </a:xfrm>
          <a:prstGeom prst="rect">
            <a:avLst/>
          </a:prstGeom>
          <a:solidFill>
            <a:schemeClr val="accent1"/>
          </a:solidFill>
        </p:spPr>
        <p:txBody>
          <a:bodyPr wrap="square" rtlCol="0">
            <a:spAutoFit/>
          </a:bodyPr>
          <a:lstStyle/>
          <a:p>
            <a:pPr algn="ctr"/>
            <a:r>
              <a:rPr lang="en-US" sz="2600" dirty="0">
                <a:latin typeface="Century Gothic" panose="020B0502020202020204" pitchFamily="34" charset="0"/>
              </a:rPr>
              <a:t>Sharp</a:t>
            </a:r>
          </a:p>
        </p:txBody>
      </p:sp>
      <p:sp>
        <p:nvSpPr>
          <p:cNvPr id="29" name="TextBox 28">
            <a:extLst>
              <a:ext uri="{FF2B5EF4-FFF2-40B4-BE49-F238E27FC236}">
                <a16:creationId xmlns:a16="http://schemas.microsoft.com/office/drawing/2014/main" id="{730EA1BC-6E76-EC4B-AAE8-5DB1C549D837}"/>
              </a:ext>
            </a:extLst>
          </p:cNvPr>
          <p:cNvSpPr txBox="1"/>
          <p:nvPr/>
        </p:nvSpPr>
        <p:spPr>
          <a:xfrm>
            <a:off x="5616621" y="3297065"/>
            <a:ext cx="1495616" cy="430887"/>
          </a:xfrm>
          <a:prstGeom prst="rect">
            <a:avLst/>
          </a:prstGeom>
          <a:solidFill>
            <a:schemeClr val="accent1"/>
          </a:solidFill>
        </p:spPr>
        <p:txBody>
          <a:bodyPr wrap="square" rtlCol="0">
            <a:spAutoFit/>
          </a:bodyPr>
          <a:lstStyle/>
          <a:p>
            <a:pPr algn="ctr"/>
            <a:r>
              <a:rPr lang="en-US" sz="2200" dirty="0">
                <a:latin typeface="Century Gothic" panose="020B0502020202020204" pitchFamily="34" charset="0"/>
              </a:rPr>
              <a:t>Adjective</a:t>
            </a:r>
          </a:p>
        </p:txBody>
      </p:sp>
      <p:sp>
        <p:nvSpPr>
          <p:cNvPr id="3" name="Rectangle 2">
            <a:extLst>
              <a:ext uri="{FF2B5EF4-FFF2-40B4-BE49-F238E27FC236}">
                <a16:creationId xmlns:a16="http://schemas.microsoft.com/office/drawing/2014/main" id="{A433632A-7CDC-F24B-93FB-8CE5E0B748A3}"/>
              </a:ext>
            </a:extLst>
          </p:cNvPr>
          <p:cNvSpPr/>
          <p:nvPr/>
        </p:nvSpPr>
        <p:spPr>
          <a:xfrm>
            <a:off x="405496" y="-110354"/>
            <a:ext cx="4842992" cy="830997"/>
          </a:xfrm>
          <a:prstGeom prst="rect">
            <a:avLst/>
          </a:prstGeom>
          <a:noFill/>
        </p:spPr>
        <p:txBody>
          <a:bodyPr wrap="none" lIns="91440" tIns="45720" rIns="91440" bIns="45720">
            <a:spAutoFit/>
          </a:bodyPr>
          <a:lstStyle/>
          <a:p>
            <a:pPr algn="ctr"/>
            <a:r>
              <a:rPr lang="en-US" sz="48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hlinkClick r:id="rId4"/>
              </a:rPr>
              <a:t>Parts of Speech</a:t>
            </a:r>
            <a:endParaRPr lang="en-US" sz="4800" b="1" cap="none" spc="0" dirty="0">
              <a:ln w="9525">
                <a:solidFill>
                  <a:schemeClr val="bg1"/>
                </a:solidFill>
                <a:prstDash val="solid"/>
              </a:ln>
              <a:solidFill>
                <a:srgbClr val="66FFFF"/>
              </a:solidFill>
              <a:effectLst>
                <a:outerShdw blurRad="12700" dist="38100" dir="2700000" algn="tl" rotWithShape="0">
                  <a:schemeClr val="bg1">
                    <a:lumMod val="50000"/>
                  </a:schemeClr>
                </a:outerShdw>
              </a:effectLst>
            </a:endParaRPr>
          </a:p>
        </p:txBody>
      </p:sp>
      <p:pic>
        <p:nvPicPr>
          <p:cNvPr id="5" name="Picture 4" descr="Logo&#10;&#10;Description automatically generated">
            <a:extLst>
              <a:ext uri="{FF2B5EF4-FFF2-40B4-BE49-F238E27FC236}">
                <a16:creationId xmlns:a16="http://schemas.microsoft.com/office/drawing/2014/main" id="{4848E534-DF88-E94A-B946-0028980568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6540" y="92145"/>
            <a:ext cx="2179014" cy="1157601"/>
          </a:xfrm>
          <a:prstGeom prst="rect">
            <a:avLst/>
          </a:prstGeom>
        </p:spPr>
      </p:pic>
    </p:spTree>
    <p:extLst>
      <p:ext uri="{BB962C8B-B14F-4D97-AF65-F5344CB8AC3E}">
        <p14:creationId xmlns:p14="http://schemas.microsoft.com/office/powerpoint/2010/main" val="1192109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3073 -0.01065 L -0.58941 -0.1956 " pathEditMode="relative" rAng="0" ptsTypes="AA">
                                      <p:cBhvr>
                                        <p:cTn id="6" dur="2000" fill="hold"/>
                                        <p:tgtEl>
                                          <p:spTgt spid="29"/>
                                        </p:tgtEl>
                                        <p:attrNameLst>
                                          <p:attrName>ppt_x</p:attrName>
                                          <p:attrName>ppt_y</p:attrName>
                                        </p:attrNameLst>
                                      </p:cBhvr>
                                      <p:rCtr x="-22934" y="-9259"/>
                                    </p:animMotion>
                                  </p:childTnLst>
                                </p:cTn>
                              </p:par>
                              <p:par>
                                <p:cTn id="7" presetID="0" presetClass="path" presetSubtype="0" accel="50000" decel="50000" fill="hold" grpId="0" nodeType="withEffect">
                                  <p:stCondLst>
                                    <p:cond delay="0"/>
                                  </p:stCondLst>
                                  <p:childTnLst>
                                    <p:animMotion origin="layout" path="M -0.08177 0.00741 L -0.59305 -0.11898 " pathEditMode="relative" rAng="0" ptsTypes="AA">
                                      <p:cBhvr>
                                        <p:cTn id="8" dur="2000" fill="hold"/>
                                        <p:tgtEl>
                                          <p:spTgt spid="15"/>
                                        </p:tgtEl>
                                        <p:attrNameLst>
                                          <p:attrName>ppt_x</p:attrName>
                                          <p:attrName>ppt_y</p:attrName>
                                        </p:attrNameLst>
                                      </p:cBhvr>
                                      <p:rCtr x="-25573" y="-6319"/>
                                    </p:animMotion>
                                  </p:childTnLst>
                                </p:cTn>
                              </p:par>
                              <p:par>
                                <p:cTn id="9" presetID="0" presetClass="path" presetSubtype="0" accel="50000" decel="50000" fill="hold" grpId="0" nodeType="withEffect">
                                  <p:stCondLst>
                                    <p:cond delay="0"/>
                                  </p:stCondLst>
                                  <p:childTnLst>
                                    <p:animMotion origin="layout" path="M -3.88889E-6 7.40741E-7 L -0.38993 -0.28773 " pathEditMode="relative" rAng="0" ptsTypes="AA">
                                      <p:cBhvr>
                                        <p:cTn id="10" dur="2000" fill="hold"/>
                                        <p:tgtEl>
                                          <p:spTgt spid="19"/>
                                        </p:tgtEl>
                                        <p:attrNameLst>
                                          <p:attrName>ppt_x</p:attrName>
                                          <p:attrName>ppt_y</p:attrName>
                                        </p:attrNameLst>
                                      </p:cBhvr>
                                      <p:rCtr x="-19497" y="-14398"/>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94444E-6 2.96296E-6 L -0.44444 0.23495 " pathEditMode="relative" rAng="0" ptsTypes="AA">
                                      <p:cBhvr>
                                        <p:cTn id="14" dur="2000" fill="hold"/>
                                        <p:tgtEl>
                                          <p:spTgt spid="16"/>
                                        </p:tgtEl>
                                        <p:attrNameLst>
                                          <p:attrName>ppt_x</p:attrName>
                                          <p:attrName>ppt_y</p:attrName>
                                        </p:attrNameLst>
                                      </p:cBhvr>
                                      <p:rCtr x="-22222" y="11736"/>
                                    </p:animMotion>
                                  </p:childTnLst>
                                </p:cTn>
                              </p:par>
                              <p:par>
                                <p:cTn id="15" presetID="0" presetClass="path" presetSubtype="0" accel="50000" decel="50000" fill="hold" grpId="0" nodeType="withEffect">
                                  <p:stCondLst>
                                    <p:cond delay="0"/>
                                  </p:stCondLst>
                                  <p:childTnLst>
                                    <p:animMotion origin="layout" path="M 3.05556E-6 -1.11111E-6 L -0.58768 0.13542 " pathEditMode="relative" rAng="0" ptsTypes="AA">
                                      <p:cBhvr>
                                        <p:cTn id="16" dur="2000" fill="hold"/>
                                        <p:tgtEl>
                                          <p:spTgt spid="25"/>
                                        </p:tgtEl>
                                        <p:attrNameLst>
                                          <p:attrName>ppt_x</p:attrName>
                                          <p:attrName>ppt_y</p:attrName>
                                        </p:attrNameLst>
                                      </p:cBhvr>
                                      <p:rCtr x="-29392" y="6759"/>
                                    </p:animMotion>
                                  </p:childTnLst>
                                </p:cTn>
                              </p:par>
                              <p:par>
                                <p:cTn id="17" presetID="0" presetClass="path" presetSubtype="0" accel="50000" decel="50000" fill="hold" grpId="0" nodeType="withEffect">
                                  <p:stCondLst>
                                    <p:cond delay="0"/>
                                  </p:stCondLst>
                                  <p:childTnLst>
                                    <p:animMotion origin="layout" path="M 3.05556E-6 -2.22222E-6 L -0.17934 -0.11643 " pathEditMode="relative" rAng="0" ptsTypes="AA">
                                      <p:cBhvr>
                                        <p:cTn id="18" dur="2000" fill="hold"/>
                                        <p:tgtEl>
                                          <p:spTgt spid="18"/>
                                        </p:tgtEl>
                                        <p:attrNameLst>
                                          <p:attrName>ppt_x</p:attrName>
                                          <p:attrName>ppt_y</p:attrName>
                                        </p:attrNameLst>
                                      </p:cBhvr>
                                      <p:rCtr x="-8976" y="-5833"/>
                                    </p:animMotion>
                                  </p:childTnLst>
                                </p:cTn>
                              </p:par>
                              <p:par>
                                <p:cTn id="19" presetID="0" presetClass="path" presetSubtype="0" accel="50000" decel="50000" fill="hold" grpId="0" nodeType="withEffect">
                                  <p:stCondLst>
                                    <p:cond delay="0"/>
                                  </p:stCondLst>
                                  <p:childTnLst>
                                    <p:animMotion origin="layout" path="M 3.05556E-6 -4.07407E-6 L -0.17934 -0.07176 " pathEditMode="relative" rAng="0" ptsTypes="AA">
                                      <p:cBhvr>
                                        <p:cTn id="20" dur="2000" fill="hold"/>
                                        <p:tgtEl>
                                          <p:spTgt spid="20"/>
                                        </p:tgtEl>
                                        <p:attrNameLst>
                                          <p:attrName>ppt_x</p:attrName>
                                          <p:attrName>ppt_y</p:attrName>
                                        </p:attrNameLst>
                                      </p:cBhvr>
                                      <p:rCtr x="-8976" y="-3588"/>
                                    </p:animMotion>
                                  </p:childTnLst>
                                </p:cTn>
                              </p:par>
                              <p:par>
                                <p:cTn id="21" presetID="0" presetClass="path" presetSubtype="0" accel="50000" decel="50000" fill="hold" grpId="0" nodeType="withEffect">
                                  <p:stCondLst>
                                    <p:cond delay="0"/>
                                  </p:stCondLst>
                                  <p:childTnLst>
                                    <p:animMotion origin="layout" path="M 3.05556E-6 3.33333E-6 L -0.17934 -0.04537 " pathEditMode="relative" rAng="0" ptsTypes="AA">
                                      <p:cBhvr>
                                        <p:cTn id="22" dur="2000" fill="hold"/>
                                        <p:tgtEl>
                                          <p:spTgt spid="22"/>
                                        </p:tgtEl>
                                        <p:attrNameLst>
                                          <p:attrName>ppt_x</p:attrName>
                                          <p:attrName>ppt_y</p:attrName>
                                        </p:attrNameLst>
                                      </p:cBhvr>
                                      <p:rCtr x="-8976" y="-2269"/>
                                    </p:animMotion>
                                  </p:childTnLst>
                                </p:cTn>
                              </p:par>
                              <p:par>
                                <p:cTn id="23" presetID="0" presetClass="path" presetSubtype="0" accel="50000" decel="50000" fill="hold" grpId="0" nodeType="withEffect">
                                  <p:stCondLst>
                                    <p:cond delay="0"/>
                                  </p:stCondLst>
                                  <p:childTnLst>
                                    <p:animMotion origin="layout" path="M -5.55556E-7 -1.48148E-6 L -0.58785 -0.29097 " pathEditMode="relative" rAng="0" ptsTypes="AA">
                                      <p:cBhvr>
                                        <p:cTn id="24" dur="2000" fill="hold"/>
                                        <p:tgtEl>
                                          <p:spTgt spid="24"/>
                                        </p:tgtEl>
                                        <p:attrNameLst>
                                          <p:attrName>ppt_x</p:attrName>
                                          <p:attrName>ppt_y</p:attrName>
                                        </p:attrNameLst>
                                      </p:cBhvr>
                                      <p:rCtr x="-29392" y="-14560"/>
                                    </p:animMotion>
                                  </p:childTnLst>
                                </p:cTn>
                              </p:par>
                              <p:par>
                                <p:cTn id="25" presetID="0" presetClass="path" presetSubtype="0" accel="50000" decel="50000" fill="hold" grpId="0" nodeType="withEffect">
                                  <p:stCondLst>
                                    <p:cond delay="0"/>
                                  </p:stCondLst>
                                  <p:childTnLst>
                                    <p:animMotion origin="layout" path="M -3.88889E-6 -1.48148E-6 L -0.78993 -0.14768 " pathEditMode="relative" rAng="0" ptsTypes="AA">
                                      <p:cBhvr>
                                        <p:cTn id="26" dur="2000" fill="hold"/>
                                        <p:tgtEl>
                                          <p:spTgt spid="26"/>
                                        </p:tgtEl>
                                        <p:attrNameLst>
                                          <p:attrName>ppt_x</p:attrName>
                                          <p:attrName>ppt_y</p:attrName>
                                        </p:attrNameLst>
                                      </p:cBhvr>
                                      <p:rCtr x="-39497" y="-7384"/>
                                    </p:animMotion>
                                  </p:childTnLst>
                                </p:cTn>
                              </p:par>
                              <p:par>
                                <p:cTn id="27" presetID="0" presetClass="path" presetSubtype="0" accel="50000" decel="50000" fill="hold" grpId="0" nodeType="withEffect">
                                  <p:stCondLst>
                                    <p:cond delay="0"/>
                                  </p:stCondLst>
                                  <p:childTnLst>
                                    <p:animMotion origin="layout" path="M -3.88889E-6 3.33333E-6 L -0.58159 -0.18588 " pathEditMode="relative" rAng="0" ptsTypes="AA">
                                      <p:cBhvr>
                                        <p:cTn id="28" dur="2000" fill="hold"/>
                                        <p:tgtEl>
                                          <p:spTgt spid="23"/>
                                        </p:tgtEl>
                                        <p:attrNameLst>
                                          <p:attrName>ppt_x</p:attrName>
                                          <p:attrName>ppt_y</p:attrName>
                                        </p:attrNameLst>
                                      </p:cBhvr>
                                      <p:rCtr x="-29080" y="-9306"/>
                                    </p:animMotion>
                                  </p:childTnLst>
                                </p:cTn>
                              </p:par>
                              <p:par>
                                <p:cTn id="29" presetID="0" presetClass="path" presetSubtype="0" accel="50000" decel="50000" fill="hold" grpId="0" nodeType="withEffect">
                                  <p:stCondLst>
                                    <p:cond delay="0"/>
                                  </p:stCondLst>
                                  <p:childTnLst>
                                    <p:animMotion origin="layout" path="M -3.88889E-6 -4.07407E-6 L -0.58159 0.07477 " pathEditMode="relative" rAng="0" ptsTypes="AA">
                                      <p:cBhvr>
                                        <p:cTn id="30" dur="2000" fill="hold"/>
                                        <p:tgtEl>
                                          <p:spTgt spid="21"/>
                                        </p:tgtEl>
                                        <p:attrNameLst>
                                          <p:attrName>ppt_x</p:attrName>
                                          <p:attrName>ppt_y</p:attrName>
                                        </p:attrNameLst>
                                      </p:cBhvr>
                                      <p:rCtr x="-29080" y="3727"/>
                                    </p:animMotion>
                                  </p:childTnLst>
                                </p:cTn>
                              </p:par>
                              <p:par>
                                <p:cTn id="31" presetID="0" presetClass="path" presetSubtype="0" accel="50000" decel="50000" fill="hold" grpId="0" nodeType="withEffect">
                                  <p:stCondLst>
                                    <p:cond delay="0"/>
                                  </p:stCondLst>
                                  <p:childTnLst>
                                    <p:animMotion origin="layout" path="M -3.88889E-6 4.44444E-6 L -0.38159 0.3993 " pathEditMode="relative" rAng="0" ptsTypes="AA">
                                      <p:cBhvr>
                                        <p:cTn id="32" dur="2000" fill="hold"/>
                                        <p:tgtEl>
                                          <p:spTgt spid="17"/>
                                        </p:tgtEl>
                                        <p:attrNameLst>
                                          <p:attrName>ppt_x</p:attrName>
                                          <p:attrName>ppt_y</p:attrName>
                                        </p:attrNameLst>
                                      </p:cBhvr>
                                      <p:rCtr x="-19080" y="19954"/>
                                    </p:animMotion>
                                  </p:childTnLst>
                                </p:cTn>
                              </p:par>
                              <p:par>
                                <p:cTn id="33" presetID="0" presetClass="path" presetSubtype="0" accel="50000" decel="50000" fill="hold" grpId="0" nodeType="withEffect">
                                  <p:stCondLst>
                                    <p:cond delay="0"/>
                                  </p:stCondLst>
                                  <p:childTnLst>
                                    <p:animMotion origin="layout" path="M -3.88889E-6 2.59259E-6 L -0.78993 0.5662 " pathEditMode="relative" rAng="0" ptsTypes="AA">
                                      <p:cBhvr>
                                        <p:cTn id="34" dur="2000" fill="hold"/>
                                        <p:tgtEl>
                                          <p:spTgt spid="28"/>
                                        </p:tgtEl>
                                        <p:attrNameLst>
                                          <p:attrName>ppt_x</p:attrName>
                                          <p:attrName>ppt_y</p:attrName>
                                        </p:attrNameLst>
                                      </p:cBhvr>
                                      <p:rCtr x="-39497" y="28310"/>
                                    </p:animMotion>
                                  </p:childTnLst>
                                </p:cTn>
                              </p:par>
                              <p:par>
                                <p:cTn id="35" presetID="0" presetClass="path" presetSubtype="0" accel="50000" decel="50000" fill="hold" grpId="0" nodeType="withEffect">
                                  <p:stCondLst>
                                    <p:cond delay="0"/>
                                  </p:stCondLst>
                                  <p:childTnLst>
                                    <p:animMotion origin="layout" path="M 3.05556E-6 4.07407E-6 L -0.37934 0.48518 " pathEditMode="relative" rAng="0" ptsTypes="AA">
                                      <p:cBhvr>
                                        <p:cTn id="36" dur="2000" fill="hold"/>
                                        <p:tgtEl>
                                          <p:spTgt spid="2"/>
                                        </p:tgtEl>
                                        <p:attrNameLst>
                                          <p:attrName>ppt_x</p:attrName>
                                          <p:attrName>ppt_y</p:attrName>
                                        </p:attrNameLst>
                                      </p:cBhvr>
                                      <p:rCtr x="-18976"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0" name="Picture 2"/>
          <p:cNvPicPr>
            <a:picLocks noChangeAspect="1" noChangeArrowheads="1"/>
          </p:cNvPicPr>
          <p:nvPr/>
        </p:nvPicPr>
        <p:blipFill>
          <a:blip r:embed="rId3" cstate="print"/>
          <a:srcRect/>
          <a:stretch>
            <a:fillRect/>
          </a:stretch>
        </p:blipFill>
        <p:spPr bwMode="auto">
          <a:xfrm>
            <a:off x="1676400" y="0"/>
            <a:ext cx="4864256" cy="6858000"/>
          </a:xfrm>
          <a:prstGeom prst="rect">
            <a:avLst/>
          </a:prstGeom>
          <a:noFill/>
          <a:ln w="9525">
            <a:noFill/>
            <a:miter lim="800000"/>
            <a:headEnd/>
            <a:tailEnd/>
          </a:ln>
          <a:effectLst/>
        </p:spPr>
      </p:pic>
    </p:spTree>
    <p:extLst>
      <p:ext uri="{BB962C8B-B14F-4D97-AF65-F5344CB8AC3E}">
        <p14:creationId xmlns:p14="http://schemas.microsoft.com/office/powerpoint/2010/main" val="703585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754E65-6009-5745-A12D-45DA36F18663}"/>
              </a:ext>
            </a:extLst>
          </p:cNvPr>
          <p:cNvSpPr/>
          <p:nvPr/>
        </p:nvSpPr>
        <p:spPr>
          <a:xfrm>
            <a:off x="2305995" y="2048544"/>
            <a:ext cx="4532010" cy="3046988"/>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Summarizing</a:t>
            </a:r>
            <a:b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And</a:t>
            </a:r>
          </a:p>
          <a:p>
            <a:pPr algn="ct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Note-taking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 name="Picture 1">
            <a:extLst>
              <a:ext uri="{FF2B5EF4-FFF2-40B4-BE49-F238E27FC236}">
                <a16:creationId xmlns:a16="http://schemas.microsoft.com/office/drawing/2014/main" id="{D66E9834-39B0-AA4C-87F6-83F36959E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32" y="457200"/>
            <a:ext cx="8851936" cy="6229677"/>
          </a:xfrm>
          <a:prstGeom prst="rect">
            <a:avLst/>
          </a:prstGeom>
        </p:spPr>
      </p:pic>
      <p:pic>
        <p:nvPicPr>
          <p:cNvPr id="4" name="Picture 3" descr="Text, whiteboard&#10;&#10;Description automatically generated">
            <a:extLst>
              <a:ext uri="{FF2B5EF4-FFF2-40B4-BE49-F238E27FC236}">
                <a16:creationId xmlns:a16="http://schemas.microsoft.com/office/drawing/2014/main" id="{5E8C414F-FC27-4653-3AD7-4CA866DC6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32" y="481913"/>
            <a:ext cx="8885152" cy="6204963"/>
          </a:xfrm>
          <a:prstGeom prst="rect">
            <a:avLst/>
          </a:prstGeom>
        </p:spPr>
      </p:pic>
    </p:spTree>
    <p:extLst>
      <p:ext uri="{BB962C8B-B14F-4D97-AF65-F5344CB8AC3E}">
        <p14:creationId xmlns:p14="http://schemas.microsoft.com/office/powerpoint/2010/main" val="109915403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edg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51538-99FF-72E2-5B3F-EDD394F0A7E4}"/>
              </a:ext>
            </a:extLst>
          </p:cNvPr>
          <p:cNvSpPr>
            <a:spLocks noGrp="1"/>
          </p:cNvSpPr>
          <p:nvPr>
            <p:ph type="title"/>
          </p:nvPr>
        </p:nvSpPr>
        <p:spPr/>
        <p:txBody>
          <a:bodyPr/>
          <a:lstStyle/>
          <a:p>
            <a:endParaRPr lang="en-US"/>
          </a:p>
        </p:txBody>
      </p:sp>
      <p:pic>
        <p:nvPicPr>
          <p:cNvPr id="4" name="Picture 3" descr="A group of white sheets of paper&#10;&#10;Description automatically generated">
            <a:extLst>
              <a:ext uri="{FF2B5EF4-FFF2-40B4-BE49-F238E27FC236}">
                <a16:creationId xmlns:a16="http://schemas.microsoft.com/office/drawing/2014/main" id="{BD418BF1-120E-B2D9-F012-B9E215AE1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9" y="0"/>
            <a:ext cx="5459581" cy="6858000"/>
          </a:xfrm>
          <a:prstGeom prst="rect">
            <a:avLst/>
          </a:prstGeom>
        </p:spPr>
      </p:pic>
      <p:sp>
        <p:nvSpPr>
          <p:cNvPr id="6" name="Title 1">
            <a:extLst>
              <a:ext uri="{FF2B5EF4-FFF2-40B4-BE49-F238E27FC236}">
                <a16:creationId xmlns:a16="http://schemas.microsoft.com/office/drawing/2014/main" id="{A9015460-CE8C-9245-18E2-279F8060228D}"/>
              </a:ext>
            </a:extLst>
          </p:cNvPr>
          <p:cNvSpPr txBox="1">
            <a:spLocks/>
          </p:cNvSpPr>
          <p:nvPr/>
        </p:nvSpPr>
        <p:spPr bwMode="auto">
          <a:xfrm>
            <a:off x="5406085" y="277812"/>
            <a:ext cx="3715503" cy="4827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lnSpc>
                <a:spcPct val="150000"/>
              </a:lnSpc>
            </a:pPr>
            <a:r>
              <a:rPr lang="en-US" sz="3600" kern="0">
                <a:solidFill>
                  <a:srgbClr val="66FFFF"/>
                </a:solidFill>
                <a:latin typeface="Century Gothic" panose="020B0502020202020204" pitchFamily="34" charset="0"/>
              </a:rPr>
              <a:t>Checks for Understanding Along the Way</a:t>
            </a:r>
            <a:br>
              <a:rPr lang="en-US" sz="3600" kern="0">
                <a:solidFill>
                  <a:srgbClr val="66FFFF"/>
                </a:solidFill>
                <a:latin typeface="Century Gothic" panose="020B0502020202020204" pitchFamily="34" charset="0"/>
              </a:rPr>
            </a:br>
            <a:r>
              <a:rPr lang="en-US" sz="3600" kern="0">
                <a:solidFill>
                  <a:srgbClr val="66FFFF"/>
                </a:solidFill>
                <a:latin typeface="Century Gothic" panose="020B0502020202020204" pitchFamily="34" charset="0"/>
              </a:rPr>
              <a:t>(Chunking and Checking)</a:t>
            </a:r>
            <a:endParaRPr lang="en-US" sz="3600" kern="0" dirty="0">
              <a:solidFill>
                <a:srgbClr val="66FFFF"/>
              </a:solidFill>
              <a:latin typeface="Century Gothic" panose="020B0502020202020204" pitchFamily="34" charset="0"/>
            </a:endParaRPr>
          </a:p>
        </p:txBody>
      </p:sp>
      <p:sp>
        <p:nvSpPr>
          <p:cNvPr id="3" name="TextBox 2">
            <a:extLst>
              <a:ext uri="{FF2B5EF4-FFF2-40B4-BE49-F238E27FC236}">
                <a16:creationId xmlns:a16="http://schemas.microsoft.com/office/drawing/2014/main" id="{A44CF05F-66D0-BB22-297E-5C8FED68BA70}"/>
              </a:ext>
            </a:extLst>
          </p:cNvPr>
          <p:cNvSpPr txBox="1"/>
          <p:nvPr/>
        </p:nvSpPr>
        <p:spPr>
          <a:xfrm>
            <a:off x="7303939" y="5680580"/>
            <a:ext cx="1828800" cy="1197864"/>
          </a:xfrm>
          <a:prstGeom prst="rect">
            <a:avLst/>
          </a:prstGeom>
          <a:solidFill>
            <a:srgbClr val="FF6000"/>
          </a:solidFill>
        </p:spPr>
        <p:txBody>
          <a:bodyPr wrap="square" rtlCol="0">
            <a:spAutoFit/>
          </a:bodyPr>
          <a:lstStyle/>
          <a:p>
            <a:pPr algn="ctr"/>
            <a:r>
              <a:rPr lang="en-US" sz="3600" b="1" dirty="0">
                <a:latin typeface="Century Gothic" panose="020B0502020202020204" pitchFamily="34" charset="0"/>
              </a:rPr>
              <a:t>page</a:t>
            </a:r>
          </a:p>
          <a:p>
            <a:pPr algn="ctr"/>
            <a:r>
              <a:rPr lang="en-US" sz="3600" b="1" dirty="0">
                <a:latin typeface="Century Gothic" panose="020B0502020202020204" pitchFamily="34" charset="0"/>
              </a:rPr>
              <a:t>4</a:t>
            </a:r>
          </a:p>
        </p:txBody>
      </p:sp>
    </p:spTree>
    <p:extLst>
      <p:ext uri="{BB962C8B-B14F-4D97-AF65-F5344CB8AC3E}">
        <p14:creationId xmlns:p14="http://schemas.microsoft.com/office/powerpoint/2010/main" val="124486511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sz="4000" dirty="0"/>
              <a:t>Content Neutral Structure:</a:t>
            </a:r>
            <a:r>
              <a:rPr lang="en-US" dirty="0"/>
              <a:t> </a:t>
            </a:r>
            <a:br>
              <a:rPr lang="en-US" dirty="0"/>
            </a:br>
            <a:r>
              <a:rPr lang="en-US" b="1" dirty="0">
                <a:solidFill>
                  <a:srgbClr val="66FFFF"/>
                </a:solidFill>
                <a:latin typeface="Comic Sans MS" charset="0"/>
                <a:ea typeface="Comic Sans MS" charset="0"/>
                <a:cs typeface="Comic Sans MS" charset="0"/>
              </a:rPr>
              <a:t>BLIND SEQUENCING</a:t>
            </a:r>
          </a:p>
        </p:txBody>
      </p:sp>
      <p:pic>
        <p:nvPicPr>
          <p:cNvPr id="5" name="Picture 4" descr="Diagram&#10;&#10;Description automatically generated">
            <a:extLst>
              <a:ext uri="{FF2B5EF4-FFF2-40B4-BE49-F238E27FC236}">
                <a16:creationId xmlns:a16="http://schemas.microsoft.com/office/drawing/2014/main" id="{5F1812D6-9914-7E43-90DC-7768144AE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200"/>
            <a:ext cx="3733800" cy="2667000"/>
          </a:xfrm>
          <a:prstGeom prst="rect">
            <a:avLst/>
          </a:prstGeom>
        </p:spPr>
      </p:pic>
      <p:pic>
        <p:nvPicPr>
          <p:cNvPr id="7" name="Picture 6" descr="A plant growing out of a pot&#10;&#10;Description automatically generated with low confidence">
            <a:extLst>
              <a:ext uri="{FF2B5EF4-FFF2-40B4-BE49-F238E27FC236}">
                <a16:creationId xmlns:a16="http://schemas.microsoft.com/office/drawing/2014/main" id="{D68F56CC-473D-B04D-AD62-41C31BB6A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899946"/>
            <a:ext cx="2593848" cy="2715707"/>
          </a:xfrm>
          <a:prstGeom prst="rect">
            <a:avLst/>
          </a:prstGeom>
        </p:spPr>
      </p:pic>
      <p:sp>
        <p:nvSpPr>
          <p:cNvPr id="8" name="TextBox 7">
            <a:extLst>
              <a:ext uri="{FF2B5EF4-FFF2-40B4-BE49-F238E27FC236}">
                <a16:creationId xmlns:a16="http://schemas.microsoft.com/office/drawing/2014/main" id="{46DDF5C4-8B40-1041-AA9D-9F1BD8CE5447}"/>
              </a:ext>
            </a:extLst>
          </p:cNvPr>
          <p:cNvSpPr txBox="1"/>
          <p:nvPr/>
        </p:nvSpPr>
        <p:spPr>
          <a:xfrm>
            <a:off x="5029200" y="1600200"/>
            <a:ext cx="4114800" cy="1384995"/>
          </a:xfrm>
          <a:prstGeom prst="rect">
            <a:avLst/>
          </a:prstGeom>
          <a:noFill/>
        </p:spPr>
        <p:txBody>
          <a:bodyPr wrap="square" rtlCol="0">
            <a:spAutoFit/>
          </a:bodyPr>
          <a:lstStyle/>
          <a:p>
            <a:r>
              <a:rPr lang="en-US" sz="2800" dirty="0">
                <a:latin typeface="Century Gothic" panose="020B0502020202020204" pitchFamily="34" charset="0"/>
              </a:rPr>
              <a:t>Please leave the cards in the Ziplock with this side (cover) face-up.</a:t>
            </a:r>
          </a:p>
        </p:txBody>
      </p:sp>
      <p:sp>
        <p:nvSpPr>
          <p:cNvPr id="9" name="Left Arrow 8">
            <a:extLst>
              <a:ext uri="{FF2B5EF4-FFF2-40B4-BE49-F238E27FC236}">
                <a16:creationId xmlns:a16="http://schemas.microsoft.com/office/drawing/2014/main" id="{3FE003A0-78B2-A247-944B-F84DFB14A5C9}"/>
              </a:ext>
            </a:extLst>
          </p:cNvPr>
          <p:cNvSpPr/>
          <p:nvPr/>
        </p:nvSpPr>
        <p:spPr bwMode="auto">
          <a:xfrm>
            <a:off x="4000500" y="2025997"/>
            <a:ext cx="9906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AAAD01D5-AC22-444D-A4E0-6318F5986014}"/>
              </a:ext>
            </a:extLst>
          </p:cNvPr>
          <p:cNvSpPr txBox="1"/>
          <p:nvPr/>
        </p:nvSpPr>
        <p:spPr>
          <a:xfrm>
            <a:off x="609600" y="4457699"/>
            <a:ext cx="5486400" cy="2308324"/>
          </a:xfrm>
          <a:prstGeom prst="rect">
            <a:avLst/>
          </a:prstGeom>
          <a:noFill/>
        </p:spPr>
        <p:txBody>
          <a:bodyPr wrap="square" rtlCol="0">
            <a:spAutoFit/>
          </a:bodyPr>
          <a:lstStyle/>
          <a:p>
            <a:r>
              <a:rPr lang="en-US" sz="2400" dirty="0">
                <a:latin typeface="Century Gothic" panose="020B0502020202020204" pitchFamily="34" charset="0"/>
              </a:rPr>
              <a:t>Directions:</a:t>
            </a:r>
          </a:p>
          <a:p>
            <a:pPr marL="342900" indent="-342900">
              <a:buFont typeface="Arial" panose="020B0604020202020204" pitchFamily="34" charset="0"/>
              <a:buChar char="•"/>
            </a:pPr>
            <a:r>
              <a:rPr lang="en-US" sz="2400" dirty="0">
                <a:latin typeface="Century Gothic" panose="020B0502020202020204" pitchFamily="34" charset="0"/>
              </a:rPr>
              <a:t> Shuffle cards.</a:t>
            </a:r>
          </a:p>
          <a:p>
            <a:pPr marL="342900" indent="-342900">
              <a:buFont typeface="Arial" panose="020B0604020202020204" pitchFamily="34" charset="0"/>
              <a:buChar char="•"/>
            </a:pPr>
            <a:r>
              <a:rPr lang="en-US" sz="2400" dirty="0">
                <a:latin typeface="Century Gothic" panose="020B0502020202020204" pitchFamily="34" charset="0"/>
              </a:rPr>
              <a:t>Deal all cards with same side (cover) face-up.</a:t>
            </a:r>
          </a:p>
          <a:p>
            <a:pPr marL="342900" indent="-342900">
              <a:buFont typeface="Arial" panose="020B0604020202020204" pitchFamily="34" charset="0"/>
              <a:buChar char="•"/>
            </a:pPr>
            <a:r>
              <a:rPr lang="en-US" sz="2400" dirty="0">
                <a:latin typeface="Century Gothic" panose="020B0502020202020204" pitchFamily="34" charset="0"/>
              </a:rPr>
              <a:t>Clockwise one person describes a </a:t>
            </a:r>
          </a:p>
        </p:txBody>
      </p:sp>
    </p:spTree>
    <p:extLst>
      <p:ext uri="{BB962C8B-B14F-4D97-AF65-F5344CB8AC3E}">
        <p14:creationId xmlns:p14="http://schemas.microsoft.com/office/powerpoint/2010/main" val="1599441314"/>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898992" y="13252"/>
            <a:ext cx="2953757" cy="5539337"/>
          </a:xfrm>
          <a:prstGeom prst="rect">
            <a:avLst/>
          </a:prstGeom>
          <a:noFill/>
        </p:spPr>
        <p:txBody>
          <a:bodyPr wrap="none" lIns="91440" tIns="45720" rIns="91440" bIns="45720">
            <a:spAutoFit/>
          </a:bodyPr>
          <a:lstStyle/>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Providing </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a</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Guaranteed</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and</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Viable</a:t>
            </a:r>
          </a:p>
          <a:p>
            <a:pPr algn="ctr">
              <a:lnSpc>
                <a:spcPct val="150000"/>
              </a:lnSpc>
            </a:pPr>
            <a:r>
              <a:rPr lang="en-US" sz="40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Curriculum</a:t>
            </a:r>
          </a:p>
        </p:txBody>
      </p:sp>
      <p:sp>
        <p:nvSpPr>
          <p:cNvPr id="2" name="TextBox 1">
            <a:extLst>
              <a:ext uri="{FF2B5EF4-FFF2-40B4-BE49-F238E27FC236}">
                <a16:creationId xmlns:a16="http://schemas.microsoft.com/office/drawing/2014/main" id="{DAC02007-EC27-1517-2DD3-6B6BEBCC927E}"/>
              </a:ext>
            </a:extLst>
          </p:cNvPr>
          <p:cNvSpPr txBox="1"/>
          <p:nvPr/>
        </p:nvSpPr>
        <p:spPr>
          <a:xfrm>
            <a:off x="1492293" y="2262543"/>
            <a:ext cx="2076848" cy="1569660"/>
          </a:xfrm>
          <a:prstGeom prst="rect">
            <a:avLst/>
          </a:prstGeom>
          <a:noFill/>
        </p:spPr>
        <p:txBody>
          <a:bodyPr wrap="square" rtlCol="0">
            <a:spAutoFit/>
          </a:bodyPr>
          <a:lstStyle/>
          <a:p>
            <a:pPr algn="ctr"/>
            <a:r>
              <a:rPr lang="en-US" sz="2400" b="1" dirty="0"/>
              <a:t>First Page</a:t>
            </a:r>
          </a:p>
          <a:p>
            <a:pPr algn="ctr"/>
            <a:r>
              <a:rPr lang="en-US" sz="2400" dirty="0"/>
              <a:t>White Cardstock Sheet</a:t>
            </a:r>
          </a:p>
        </p:txBody>
      </p:sp>
      <p:pic>
        <p:nvPicPr>
          <p:cNvPr id="9" name="Picture 8" descr="Table&#10;&#10;Description automatically generated">
            <a:extLst>
              <a:ext uri="{FF2B5EF4-FFF2-40B4-BE49-F238E27FC236}">
                <a16:creationId xmlns:a16="http://schemas.microsoft.com/office/drawing/2014/main" id="{8C24CCB4-3578-7F45-9A7B-559764594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8734" cy="6849241"/>
          </a:xfrm>
          <a:prstGeom prst="rect">
            <a:avLst/>
          </a:prstGeom>
        </p:spPr>
      </p:pic>
      <p:sp>
        <p:nvSpPr>
          <p:cNvPr id="3" name="TextBox 2">
            <a:extLst>
              <a:ext uri="{FF2B5EF4-FFF2-40B4-BE49-F238E27FC236}">
                <a16:creationId xmlns:a16="http://schemas.microsoft.com/office/drawing/2014/main" id="{B4135258-F77E-C3E9-3D3D-3D2E4548CF36}"/>
              </a:ext>
            </a:extLst>
          </p:cNvPr>
          <p:cNvSpPr txBox="1"/>
          <p:nvPr/>
        </p:nvSpPr>
        <p:spPr>
          <a:xfrm>
            <a:off x="7102432" y="5890641"/>
            <a:ext cx="2022113" cy="954107"/>
          </a:xfrm>
          <a:prstGeom prst="rect">
            <a:avLst/>
          </a:prstGeom>
          <a:solidFill>
            <a:schemeClr val="accent1"/>
          </a:solidFill>
        </p:spPr>
        <p:txBody>
          <a:bodyPr wrap="square" rtlCol="0">
            <a:spAutoFit/>
          </a:bodyPr>
          <a:lstStyle/>
          <a:p>
            <a:pPr algn="ctr"/>
            <a:r>
              <a:rPr lang="en-US" sz="2800" b="1" dirty="0"/>
              <a:t>WHITE</a:t>
            </a:r>
          </a:p>
          <a:p>
            <a:pPr algn="ctr"/>
            <a:r>
              <a:rPr lang="en-US" sz="2800" b="1" dirty="0"/>
              <a:t>Cardstock</a:t>
            </a:r>
          </a:p>
        </p:txBody>
      </p:sp>
      <p:sp>
        <p:nvSpPr>
          <p:cNvPr id="4" name="Rectangle 3">
            <a:extLst>
              <a:ext uri="{FF2B5EF4-FFF2-40B4-BE49-F238E27FC236}">
                <a16:creationId xmlns:a16="http://schemas.microsoft.com/office/drawing/2014/main" id="{014F1C13-91BA-A763-CAD0-5F2A64F197F8}"/>
              </a:ext>
            </a:extLst>
          </p:cNvPr>
          <p:cNvSpPr/>
          <p:nvPr/>
        </p:nvSpPr>
        <p:spPr bwMode="auto">
          <a:xfrm>
            <a:off x="0" y="2133600"/>
            <a:ext cx="5528734" cy="1143000"/>
          </a:xfrm>
          <a:prstGeom prst="rect">
            <a:avLst/>
          </a:prstGeom>
          <a:noFill/>
          <a:ln w="1016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0955426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Group 2"/>
          <p:cNvGraphicFramePr>
            <a:graphicFrameLocks noGrp="1"/>
          </p:cNvGraphicFramePr>
          <p:nvPr/>
        </p:nvGraphicFramePr>
        <p:xfrm>
          <a:off x="21996" y="0"/>
          <a:ext cx="9144000" cy="6858000"/>
        </p:xfrm>
        <a:graphic>
          <a:graphicData uri="http://schemas.openxmlformats.org/drawingml/2006/table">
            <a:tbl>
              <a:tblPr/>
              <a:tblGrid>
                <a:gridCol w="21336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459162">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C00000"/>
                          </a:solidFill>
                          <a:effectLst/>
                          <a:latin typeface="Arial" charset="0"/>
                          <a:ea typeface="ＭＳ Ｐゴシック" charset="-128"/>
                        </a:rPr>
                        <a:t>Musical/Rhythmic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Sing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beat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Rap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Make a cheer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jingle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Hum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Identify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React to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Listen to sounds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Connect to music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Write a poem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lumMod val="85000"/>
                            </a:schemeClr>
                          </a:solidFill>
                          <a:effectLst/>
                          <a:latin typeface="Arial" charset="0"/>
                          <a:ea typeface="ＭＳ Ｐゴシック" charset="-128"/>
                        </a:rPr>
                        <a:t>Verbal/Linguistic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Read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Spell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Write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Listen to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Tell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Recall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a:t>
                      </a:r>
                      <a:r>
                        <a:rPr kumimoji="0" lang="ja-JP" altLang="en-US" sz="1400" b="1" i="0" u="none" strike="noStrike" cap="none" normalizeH="0" baseline="0" dirty="0">
                          <a:ln>
                            <a:noFill/>
                          </a:ln>
                          <a:solidFill>
                            <a:schemeClr val="tx1"/>
                          </a:solidFill>
                          <a:effectLst/>
                          <a:latin typeface="Arial" charset="0"/>
                          <a:ea typeface="ＭＳ Ｐゴシック" charset="-128"/>
                        </a:rPr>
                        <a:t>“</a:t>
                      </a:r>
                      <a:r>
                        <a:rPr kumimoji="0" lang="en-US" altLang="ja-JP" sz="1400" b="1" i="0" u="none" strike="noStrike" cap="none" normalizeH="0" baseline="0" dirty="0">
                          <a:ln>
                            <a:noFill/>
                          </a:ln>
                          <a:solidFill>
                            <a:schemeClr val="tx1"/>
                          </a:solidFill>
                          <a:effectLst/>
                          <a:latin typeface="Arial" charset="0"/>
                          <a:ea typeface="ＭＳ Ｐゴシック" charset="-128"/>
                        </a:rPr>
                        <a:t>you</a:t>
                      </a:r>
                      <a:r>
                        <a:rPr kumimoji="0" lang="ja-JP" altLang="en-US" sz="1400" b="1" i="0" u="none" strike="noStrike" cap="none" normalizeH="0" baseline="0" dirty="0">
                          <a:ln>
                            <a:noFill/>
                          </a:ln>
                          <a:solidFill>
                            <a:schemeClr val="tx1"/>
                          </a:solidFill>
                          <a:effectLst/>
                          <a:latin typeface="Arial" charset="0"/>
                          <a:ea typeface="ＭＳ Ｐゴシック" charset="-128"/>
                        </a:rPr>
                        <a:t>”</a:t>
                      </a:r>
                      <a:r>
                        <a:rPr kumimoji="0" lang="en-US" altLang="ja-JP" sz="1400" b="1" i="0" u="none" strike="noStrike" cap="none" normalizeH="0" baseline="0" dirty="0">
                          <a:ln>
                            <a:noFill/>
                          </a:ln>
                          <a:solidFill>
                            <a:schemeClr val="tx1"/>
                          </a:solidFill>
                          <a:effectLst/>
                          <a:latin typeface="Arial" charset="0"/>
                          <a:ea typeface="ＭＳ Ｐゴシック" charset="-128"/>
                        </a:rPr>
                        <a:t> words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Apply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Chunk information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Say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mnemonics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Logical/Mathematical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Make a pattern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Chart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Sequence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Create a mnemonic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Analyze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 abstractly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 critically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Use numbers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Prove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Interpret the data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Use the statistics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accent6">
                              <a:lumMod val="50000"/>
                            </a:schemeClr>
                          </a:solidFill>
                          <a:effectLst/>
                          <a:latin typeface="Arial" charset="0"/>
                          <a:ea typeface="ＭＳ Ｐゴシック" charset="-128"/>
                        </a:rPr>
                        <a:t>Visual/Spatial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Mind maps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Graphic organizers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Video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Color code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Highlight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Shape a word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Interpret a graphic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Read a chart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Study illustrations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Visualize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Make a chart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Create a poster</a:t>
                      </a:r>
                      <a:endParaRPr kumimoji="0" lang="en-US" altLang="en-US" sz="2800" b="1" i="0" u="none" strike="noStrike" cap="none" normalizeH="0" baseline="0" dirty="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98838">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charset="0"/>
                          <a:ea typeface="ＭＳ Ｐゴシック" charset="-128"/>
                        </a:rPr>
                        <a:t>Body/Kinesthetic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Role play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Walkabout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Lip sync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Skits/charades/mimes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Construction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Math manipulatives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Sign language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Sports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Activity centers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Body language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accent2">
                              <a:lumMod val="50000"/>
                            </a:schemeClr>
                          </a:solidFill>
                          <a:effectLst/>
                          <a:latin typeface="Arial" charset="0"/>
                          <a:ea typeface="ＭＳ Ｐゴシック" charset="-128"/>
                        </a:rPr>
                        <a:t>Intrapersonal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Metacognition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self-talk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Work independently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Solve in your own way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Understand self</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Journal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Rehearse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Use prior knowledge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Connect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Have ownership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rgbClr val="CC3300"/>
                          </a:solidFill>
                          <a:effectLst/>
                          <a:latin typeface="Arial" charset="0"/>
                          <a:ea typeface="ＭＳ Ｐゴシック" charset="-128"/>
                        </a:rPr>
                        <a:t>Interpersonal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Think-Pair-Share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Jigsaw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Cooperative grouping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Drama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Debates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Class meetings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Role play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Meeting of minds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Peer counseling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Tutors/buddies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Giving feedback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Shared Journals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rgbClr val="0070C0"/>
                          </a:solidFill>
                          <a:effectLst/>
                          <a:latin typeface="Arial" charset="0"/>
                          <a:ea typeface="ＭＳ Ｐゴシック" charset="-128"/>
                        </a:rPr>
                        <a:t>Naturalist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Label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Categorize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Identify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Form a hypothesis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Do an experiment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Adapt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Construct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Classify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Investigate 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charset="0"/>
                          <a:ea typeface="ＭＳ Ｐゴシック" charset="-128"/>
                        </a:rPr>
                        <a:t>Discern patterns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294401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nstructions.png"/>
          <p:cNvPicPr>
            <a:picLocks noChangeAspect="1"/>
          </p:cNvPicPr>
          <p:nvPr/>
        </p:nvPicPr>
        <p:blipFill>
          <a:blip r:embed="rId3"/>
          <a:srcRect l="2416" b="1220"/>
          <a:stretch>
            <a:fillRect/>
          </a:stretch>
        </p:blipFill>
        <p:spPr>
          <a:xfrm>
            <a:off x="5791200" y="0"/>
            <a:ext cx="3352800" cy="6858000"/>
          </a:xfrm>
          <a:prstGeom prst="rect">
            <a:avLst/>
          </a:prstGeom>
        </p:spPr>
      </p:pic>
      <p:pic>
        <p:nvPicPr>
          <p:cNvPr id="5" name="Picture 4" descr="Dan Mulligan wheel.png"/>
          <p:cNvPicPr>
            <a:picLocks noChangeAspect="1"/>
          </p:cNvPicPr>
          <p:nvPr/>
        </p:nvPicPr>
        <p:blipFill>
          <a:blip r:embed="rId4">
            <a:clrChange>
              <a:clrFrom>
                <a:srgbClr val="FFFFFF"/>
              </a:clrFrom>
              <a:clrTo>
                <a:srgbClr val="FFFFFF">
                  <a:alpha val="0"/>
                </a:srgbClr>
              </a:clrTo>
            </a:clrChange>
          </a:blip>
          <a:stretch>
            <a:fillRect/>
          </a:stretch>
        </p:blipFill>
        <p:spPr>
          <a:xfrm>
            <a:off x="0" y="336182"/>
            <a:ext cx="6248400" cy="6521818"/>
          </a:xfrm>
          <a:prstGeom prst="rect">
            <a:avLst/>
          </a:prstGeom>
        </p:spPr>
      </p:pic>
      <p:sp>
        <p:nvSpPr>
          <p:cNvPr id="6" name="Down Arrow 5"/>
          <p:cNvSpPr/>
          <p:nvPr/>
        </p:nvSpPr>
        <p:spPr bwMode="auto">
          <a:xfrm>
            <a:off x="2667000" y="0"/>
            <a:ext cx="1066800" cy="762000"/>
          </a:xfrm>
          <a:prstGeom prst="downArrow">
            <a:avLst/>
          </a:prstGeom>
          <a:blipFill>
            <a:blip r:embed="rId5"/>
            <a:stretch>
              <a:fillRect/>
            </a:stretch>
          </a:blipFill>
          <a:ln w="9525" cap="flat" cmpd="sng" algn="ctr">
            <a:solidFill>
              <a:schemeClr val="tx1">
                <a:lumMod val="50000"/>
              </a:schemeClr>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p:cNvSpPr/>
          <p:nvPr/>
        </p:nvSpPr>
        <p:spPr bwMode="auto">
          <a:xfrm>
            <a:off x="6553200" y="1905000"/>
            <a:ext cx="2514600" cy="685800"/>
          </a:xfrm>
          <a:prstGeom prst="rect">
            <a:avLst/>
          </a:prstGeom>
          <a:solidFill>
            <a:schemeClr val="tx1"/>
          </a:solidFill>
          <a:ln w="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1" u="none" strike="noStrike" cap="none" normalizeH="0" baseline="0" dirty="0">
                <a:ln>
                  <a:noFill/>
                </a:ln>
                <a:solidFill>
                  <a:schemeClr val="bg1">
                    <a:lumMod val="75000"/>
                  </a:schemeClr>
                </a:solidFill>
                <a:effectLst/>
                <a:latin typeface="Times New Roman" pitchFamily="18" charset="0"/>
                <a:cs typeface="Times New Roman" pitchFamily="18" charset="0"/>
              </a:rPr>
              <a:t>Click on the arrow to start and stop spinner.</a:t>
            </a:r>
          </a:p>
        </p:txBody>
      </p:sp>
    </p:spTree>
  </p:cSld>
  <p:clrMapOvr>
    <a:masterClrMapping/>
  </p:clrMapOvr>
  <p:transition spd="slow" advClick="0">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5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6BB6-995A-EB13-E204-75C8D8B12250}"/>
              </a:ext>
            </a:extLst>
          </p:cNvPr>
          <p:cNvSpPr>
            <a:spLocks noGrp="1"/>
          </p:cNvSpPr>
          <p:nvPr>
            <p:ph type="title"/>
          </p:nvPr>
        </p:nvSpPr>
        <p:spPr>
          <a:xfrm>
            <a:off x="0" y="5862"/>
            <a:ext cx="9144000" cy="1143000"/>
          </a:xfrm>
        </p:spPr>
        <p:txBody>
          <a:bodyPr/>
          <a:lstStyle/>
          <a:p>
            <a:r>
              <a:rPr lang="en-US" sz="4000" dirty="0">
                <a:solidFill>
                  <a:srgbClr val="66FFFF"/>
                </a:solidFill>
                <a:latin typeface="Century Gothic" panose="020B0502020202020204" pitchFamily="34" charset="0"/>
              </a:rPr>
              <a:t>High Expectations for Each Student</a:t>
            </a:r>
          </a:p>
        </p:txBody>
      </p:sp>
      <p:sp>
        <p:nvSpPr>
          <p:cNvPr id="3" name="Content Placeholder 2">
            <a:extLst>
              <a:ext uri="{FF2B5EF4-FFF2-40B4-BE49-F238E27FC236}">
                <a16:creationId xmlns:a16="http://schemas.microsoft.com/office/drawing/2014/main" id="{A90FED8F-053C-E09D-E644-5923546A2895}"/>
              </a:ext>
            </a:extLst>
          </p:cNvPr>
          <p:cNvSpPr>
            <a:spLocks noGrp="1"/>
          </p:cNvSpPr>
          <p:nvPr>
            <p:ph idx="1"/>
          </p:nvPr>
        </p:nvSpPr>
        <p:spPr>
          <a:xfrm>
            <a:off x="685800" y="4929554"/>
            <a:ext cx="8229600" cy="1503363"/>
          </a:xfrm>
        </p:spPr>
        <p:txBody>
          <a:bodyPr/>
          <a:lstStyle/>
          <a:p>
            <a:pPr marL="0" indent="0">
              <a:buNone/>
            </a:pPr>
            <a:r>
              <a:rPr lang="en-US" dirty="0">
                <a:latin typeface="Chalkboard" panose="03050602040202020205" pitchFamily="66" charset="77"/>
              </a:rPr>
              <a:t>“No one rises to low expectations.”</a:t>
            </a:r>
          </a:p>
          <a:p>
            <a:pPr marL="0" indent="0" algn="r">
              <a:buNone/>
            </a:pPr>
            <a:r>
              <a:rPr lang="en-US" dirty="0"/>
              <a:t>~Carl Boyd</a:t>
            </a:r>
          </a:p>
        </p:txBody>
      </p:sp>
      <p:pic>
        <p:nvPicPr>
          <p:cNvPr id="5" name="Picture 4">
            <a:extLst>
              <a:ext uri="{FF2B5EF4-FFF2-40B4-BE49-F238E27FC236}">
                <a16:creationId xmlns:a16="http://schemas.microsoft.com/office/drawing/2014/main" id="{0E0A8BC5-CB0B-FF47-7550-60B35E7B63A9}"/>
              </a:ext>
            </a:extLst>
          </p:cNvPr>
          <p:cNvPicPr>
            <a:picLocks noChangeAspect="1"/>
          </p:cNvPicPr>
          <p:nvPr/>
        </p:nvPicPr>
        <p:blipFill>
          <a:blip r:embed="rId2"/>
          <a:stretch>
            <a:fillRect/>
          </a:stretch>
        </p:blipFill>
        <p:spPr>
          <a:xfrm>
            <a:off x="674077" y="1655764"/>
            <a:ext cx="6991990" cy="2306636"/>
          </a:xfrm>
          <a:prstGeom prst="rect">
            <a:avLst/>
          </a:prstGeom>
        </p:spPr>
      </p:pic>
    </p:spTree>
    <p:extLst>
      <p:ext uri="{BB962C8B-B14F-4D97-AF65-F5344CB8AC3E}">
        <p14:creationId xmlns:p14="http://schemas.microsoft.com/office/powerpoint/2010/main" val="496372842"/>
      </p:ext>
    </p:extLst>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a:solidFill>
                  <a:schemeClr val="bg1"/>
                </a:solidFill>
              </a:rPr>
              <a:t>Kinds of Evidence – Continuum of Evidence</a:t>
            </a:r>
            <a:br>
              <a:rPr lang="en-US" dirty="0">
                <a:solidFill>
                  <a:schemeClr val="bg1"/>
                </a:solidFill>
              </a:rPr>
            </a:br>
            <a:r>
              <a:rPr lang="en-US" sz="3100" b="1" dirty="0">
                <a:solidFill>
                  <a:srgbClr val="FFFF00"/>
                </a:solidFill>
              </a:rPr>
              <a:t>Informal Check for Understanding</a:t>
            </a:r>
            <a:br>
              <a:rPr lang="en-US" dirty="0">
                <a:solidFill>
                  <a:schemeClr val="bg1"/>
                </a:solidFill>
              </a:rPr>
            </a:br>
            <a:endParaRPr lang="en-US" dirty="0">
              <a:solidFill>
                <a:schemeClr val="bg1"/>
              </a:solidFill>
            </a:endParaRPr>
          </a:p>
        </p:txBody>
      </p:sp>
      <p:pic>
        <p:nvPicPr>
          <p:cNvPr id="210946" name="Picture 2"/>
          <p:cNvPicPr>
            <a:picLocks noChangeAspect="1" noChangeArrowheads="1"/>
          </p:cNvPicPr>
          <p:nvPr/>
        </p:nvPicPr>
        <p:blipFill>
          <a:blip r:embed="rId3" cstate="print"/>
          <a:srcRect/>
          <a:stretch>
            <a:fillRect/>
          </a:stretch>
        </p:blipFill>
        <p:spPr bwMode="auto">
          <a:xfrm>
            <a:off x="228600" y="1219200"/>
            <a:ext cx="2648042" cy="1981199"/>
          </a:xfrm>
          <a:prstGeom prst="rect">
            <a:avLst/>
          </a:prstGeom>
          <a:noFill/>
          <a:ln w="9525">
            <a:noFill/>
            <a:miter lim="800000"/>
            <a:headEnd/>
            <a:tailEnd/>
          </a:ln>
          <a:effectLst/>
        </p:spPr>
      </p:pic>
      <p:pic>
        <p:nvPicPr>
          <p:cNvPr id="4" name="Picture 4" descr="5BF92CCB"/>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16436497"/>
      </p:ext>
    </p:extLst>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0" y="6303963"/>
            <a:ext cx="9144000" cy="477837"/>
            <a:chOff x="528" y="144"/>
            <a:chExt cx="4416" cy="301"/>
          </a:xfrm>
        </p:grpSpPr>
        <p:graphicFrame>
          <p:nvGraphicFramePr>
            <p:cNvPr id="2098" name="Object 50"/>
            <p:cNvGraphicFramePr>
              <a:graphicFrameLocks noChangeAspect="1"/>
            </p:cNvGraphicFramePr>
            <p:nvPr/>
          </p:nvGraphicFramePr>
          <p:xfrm>
            <a:off x="528" y="144"/>
            <a:ext cx="768" cy="301"/>
          </p:xfrm>
          <a:graphic>
            <a:graphicData uri="http://schemas.openxmlformats.org/presentationml/2006/ole">
              <mc:AlternateContent xmlns:mc="http://schemas.openxmlformats.org/markup-compatibility/2006">
                <mc:Choice xmlns:v="urn:schemas-microsoft-com:vml" Requires="v">
                  <p:oleObj name="Bitmap Image" r:id="rId3" imgW="5296639" imgH="2076740" progId="PBrush">
                    <p:embed/>
                  </p:oleObj>
                </mc:Choice>
                <mc:Fallback>
                  <p:oleObj name="Bitmap Image" r:id="rId3" imgW="5296639" imgH="2076740" progId="PBrush">
                    <p:embed/>
                    <p:pic>
                      <p:nvPicPr>
                        <p:cNvPr id="2098" name="Object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99" name="Object 51"/>
            <p:cNvGraphicFramePr>
              <a:graphicFrameLocks noChangeAspect="1"/>
            </p:cNvGraphicFramePr>
            <p:nvPr/>
          </p:nvGraphicFramePr>
          <p:xfrm>
            <a:off x="1248" y="144"/>
            <a:ext cx="768" cy="301"/>
          </p:xfrm>
          <a:graphic>
            <a:graphicData uri="http://schemas.openxmlformats.org/presentationml/2006/ole">
              <mc:AlternateContent xmlns:mc="http://schemas.openxmlformats.org/markup-compatibility/2006">
                <mc:Choice xmlns:v="urn:schemas-microsoft-com:vml" Requires="v">
                  <p:oleObj name="Bitmap Image" r:id="rId5" imgW="5296639" imgH="2076740" progId="PBrush">
                    <p:embed/>
                  </p:oleObj>
                </mc:Choice>
                <mc:Fallback>
                  <p:oleObj name="Bitmap Image" r:id="rId5" imgW="5296639" imgH="2076740" progId="PBrush">
                    <p:embed/>
                    <p:pic>
                      <p:nvPicPr>
                        <p:cNvPr id="2099" name="Object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0" name="Object 52"/>
            <p:cNvGraphicFramePr>
              <a:graphicFrameLocks noChangeAspect="1"/>
            </p:cNvGraphicFramePr>
            <p:nvPr/>
          </p:nvGraphicFramePr>
          <p:xfrm>
            <a:off x="2016" y="144"/>
            <a:ext cx="768" cy="301"/>
          </p:xfrm>
          <a:graphic>
            <a:graphicData uri="http://schemas.openxmlformats.org/presentationml/2006/ole">
              <mc:AlternateContent xmlns:mc="http://schemas.openxmlformats.org/markup-compatibility/2006">
                <mc:Choice xmlns:v="urn:schemas-microsoft-com:vml" Requires="v">
                  <p:oleObj name="Bitmap Image" r:id="rId6" imgW="5296639" imgH="2076740" progId="PBrush">
                    <p:embed/>
                  </p:oleObj>
                </mc:Choice>
                <mc:Fallback>
                  <p:oleObj name="Bitmap Image" r:id="rId6" imgW="5296639" imgH="2076740" progId="PBrush">
                    <p:embed/>
                    <p:pic>
                      <p:nvPicPr>
                        <p:cNvPr id="2100" name="Object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1" name="Object 53"/>
            <p:cNvGraphicFramePr>
              <a:graphicFrameLocks noChangeAspect="1"/>
            </p:cNvGraphicFramePr>
            <p:nvPr/>
          </p:nvGraphicFramePr>
          <p:xfrm>
            <a:off x="2736" y="144"/>
            <a:ext cx="768" cy="301"/>
          </p:xfrm>
          <a:graphic>
            <a:graphicData uri="http://schemas.openxmlformats.org/presentationml/2006/ole">
              <mc:AlternateContent xmlns:mc="http://schemas.openxmlformats.org/markup-compatibility/2006">
                <mc:Choice xmlns:v="urn:schemas-microsoft-com:vml" Requires="v">
                  <p:oleObj name="Bitmap Image" r:id="rId7" imgW="5296639" imgH="2076740" progId="PBrush">
                    <p:embed/>
                  </p:oleObj>
                </mc:Choice>
                <mc:Fallback>
                  <p:oleObj name="Bitmap Image" r:id="rId7" imgW="5296639" imgH="2076740" progId="PBrush">
                    <p:embed/>
                    <p:pic>
                      <p:nvPicPr>
                        <p:cNvPr id="2101" name="Object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2" name="Object 54"/>
            <p:cNvGraphicFramePr>
              <a:graphicFrameLocks noChangeAspect="1"/>
            </p:cNvGraphicFramePr>
            <p:nvPr/>
          </p:nvGraphicFramePr>
          <p:xfrm>
            <a:off x="3408" y="144"/>
            <a:ext cx="768" cy="301"/>
          </p:xfrm>
          <a:graphic>
            <a:graphicData uri="http://schemas.openxmlformats.org/presentationml/2006/ole">
              <mc:AlternateContent xmlns:mc="http://schemas.openxmlformats.org/markup-compatibility/2006">
                <mc:Choice xmlns:v="urn:schemas-microsoft-com:vml" Requires="v">
                  <p:oleObj name="Bitmap Image" r:id="rId8" imgW="5296639" imgH="2076740" progId="PBrush">
                    <p:embed/>
                  </p:oleObj>
                </mc:Choice>
                <mc:Fallback>
                  <p:oleObj name="Bitmap Image" r:id="rId8" imgW="5296639" imgH="2076740" progId="PBrush">
                    <p:embed/>
                    <p:pic>
                      <p:nvPicPr>
                        <p:cNvPr id="2102" name="Object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3" name="Object 55"/>
            <p:cNvGraphicFramePr>
              <a:graphicFrameLocks noChangeAspect="1"/>
            </p:cNvGraphicFramePr>
            <p:nvPr/>
          </p:nvGraphicFramePr>
          <p:xfrm>
            <a:off x="4176" y="144"/>
            <a:ext cx="768" cy="301"/>
          </p:xfrm>
          <a:graphic>
            <a:graphicData uri="http://schemas.openxmlformats.org/presentationml/2006/ole">
              <mc:AlternateContent xmlns:mc="http://schemas.openxmlformats.org/markup-compatibility/2006">
                <mc:Choice xmlns:v="urn:schemas-microsoft-com:vml" Requires="v">
                  <p:oleObj name="Bitmap Image" r:id="rId9" imgW="5296639" imgH="2076740" progId="PBrush">
                    <p:embed/>
                  </p:oleObj>
                </mc:Choice>
                <mc:Fallback>
                  <p:oleObj name="Bitmap Image" r:id="rId9" imgW="5296639" imgH="2076740" progId="PBrush">
                    <p:embed/>
                    <p:pic>
                      <p:nvPicPr>
                        <p:cNvPr id="2103" name="Object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2086" name="Picture 38"/>
          <p:cNvPicPr>
            <a:picLocks noGrp="1" noChangeAspect="1" noChangeArrowheads="1"/>
          </p:cNvPicPr>
          <p:nvPr>
            <p:ph sz="half" idx="2"/>
          </p:nvPr>
        </p:nvPicPr>
        <p:blipFill>
          <a:blip r:embed="rId10" cstate="print">
            <a:lum bright="70000" contrast="-70000"/>
          </a:blip>
          <a:srcRect/>
          <a:stretch>
            <a:fillRect/>
          </a:stretch>
        </p:blipFill>
        <p:spPr>
          <a:xfrm>
            <a:off x="914400" y="1600200"/>
            <a:ext cx="7315200" cy="3048000"/>
          </a:xfrm>
          <a:solidFill>
            <a:schemeClr val="accent1">
              <a:alpha val="47000"/>
            </a:schemeClr>
          </a:solidFill>
        </p:spPr>
      </p:pic>
      <p:sp>
        <p:nvSpPr>
          <p:cNvPr id="2053" name="Text Box 5"/>
          <p:cNvSpPr txBox="1">
            <a:spLocks noChangeArrowheads="1"/>
          </p:cNvSpPr>
          <p:nvPr/>
        </p:nvSpPr>
        <p:spPr bwMode="auto">
          <a:xfrm>
            <a:off x="152400" y="5715000"/>
            <a:ext cx="87630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2062" name="WordArt 14"/>
          <p:cNvSpPr>
            <a:spLocks noChangeArrowheads="1" noChangeShapeType="1" noTextEdit="1"/>
          </p:cNvSpPr>
          <p:nvPr/>
        </p:nvSpPr>
        <p:spPr bwMode="auto">
          <a:xfrm rot="16200000">
            <a:off x="-2438400" y="2971800"/>
            <a:ext cx="5791200" cy="914400"/>
          </a:xfrm>
          <a:prstGeom prst="rect">
            <a:avLst/>
          </a:prstGeom>
          <a:solidFill>
            <a:schemeClr val="accent3">
              <a:lumMod val="40000"/>
              <a:lumOff val="60000"/>
            </a:schemeClr>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Team</a:t>
            </a:r>
          </a:p>
        </p:txBody>
      </p:sp>
      <p:sp>
        <p:nvSpPr>
          <p:cNvPr id="2063" name="WordArt 15"/>
          <p:cNvSpPr>
            <a:spLocks noChangeArrowheads="1" noChangeShapeType="1" noTextEdit="1"/>
          </p:cNvSpPr>
          <p:nvPr/>
        </p:nvSpPr>
        <p:spPr bwMode="auto">
          <a:xfrm rot="5400000">
            <a:off x="5753100" y="3009900"/>
            <a:ext cx="5867400" cy="914400"/>
          </a:xfrm>
          <a:prstGeom prst="rect">
            <a:avLst/>
          </a:prstGeom>
          <a:solidFill>
            <a:schemeClr val="bg1"/>
          </a:solidFill>
        </p:spPr>
        <p:txBody>
          <a:bodyPr wrap="none" fromWordArt="1">
            <a:prstTxWarp prst="textPlain">
              <a:avLst>
                <a:gd name="adj" fmla="val 50000"/>
              </a:avLst>
            </a:prstTxWarp>
          </a:bodyPr>
          <a:lstStyle/>
          <a:p>
            <a:pPr algn="ctr"/>
            <a:r>
              <a:rPr lang="en-US" sz="3600" kern="10" dirty="0">
                <a:ln w="9525">
                  <a:noFill/>
                  <a:round/>
                  <a:headEnd/>
                  <a:tailEnd/>
                </a:ln>
                <a:solidFill>
                  <a:srgbClr val="FF0000"/>
                </a:solidFill>
                <a:effectLst>
                  <a:outerShdw dist="35921" dir="2700000" algn="ctr" rotWithShape="0">
                    <a:srgbClr val="C0C0C0">
                      <a:alpha val="80000"/>
                    </a:srgbClr>
                  </a:outerShdw>
                </a:effectLst>
                <a:latin typeface="Impact"/>
              </a:rPr>
              <a:t>Turn</a:t>
            </a:r>
          </a:p>
        </p:txBody>
      </p:sp>
      <p:graphicFrame>
        <p:nvGraphicFramePr>
          <p:cNvPr id="2095" name="Group 47"/>
          <p:cNvGraphicFramePr>
            <a:graphicFrameLocks noGrp="1"/>
          </p:cNvGraphicFramePr>
          <p:nvPr/>
        </p:nvGraphicFramePr>
        <p:xfrm>
          <a:off x="914400" y="533400"/>
          <a:ext cx="7315200" cy="5867400"/>
        </p:xfrm>
        <a:graphic>
          <a:graphicData uri="http://schemas.openxmlformats.org/drawingml/2006/table">
            <a:tbl>
              <a:tblPr>
                <a:tableStyleId>{08FB837D-C827-4EFA-A057-4D05807E0F7C}</a:tableStyleId>
              </a:tblPr>
              <a:tblGrid>
                <a:gridCol w="3770313">
                  <a:extLst>
                    <a:ext uri="{9D8B030D-6E8A-4147-A177-3AD203B41FA5}">
                      <a16:colId xmlns:a16="http://schemas.microsoft.com/office/drawing/2014/main" val="20000"/>
                    </a:ext>
                  </a:extLst>
                </a:gridCol>
                <a:gridCol w="3544887">
                  <a:extLst>
                    <a:ext uri="{9D8B030D-6E8A-4147-A177-3AD203B41FA5}">
                      <a16:colId xmlns:a16="http://schemas.microsoft.com/office/drawing/2014/main" val="20001"/>
                    </a:ext>
                  </a:extLst>
                </a:gridCol>
              </a:tblGrid>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dk1"/>
                          </a:solidFill>
                          <a:effectLst/>
                          <a:latin typeface="+mn-lt"/>
                          <a:cs typeface="+mn-cs"/>
                        </a:rPr>
                        <a:t>Name a noun.</a:t>
                      </a:r>
                      <a:endParaRPr kumimoji="0" lang="en-US" sz="2400" b="1" i="0" u="none" strike="noStrike" cap="none" normalizeH="0" baseline="0" dirty="0">
                        <a:ln>
                          <a:noFill/>
                        </a:ln>
                        <a:solidFill>
                          <a:srgbClr val="0000FF"/>
                        </a:solidFill>
                        <a:effectLst/>
                        <a:latin typeface="Arial" charset="0"/>
                        <a:cs typeface="Arial"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Form a sentence.</a:t>
                      </a:r>
                      <a:endParaRPr kumimoji="0" lang="en-US" sz="2400" b="1" i="0" u="none" strike="noStrike" cap="none" normalizeH="0" baseline="0" dirty="0">
                        <a:ln>
                          <a:noFill/>
                        </a:ln>
                        <a:solidFill>
                          <a:srgbClr val="990000"/>
                        </a:solidFill>
                        <a:effectLst/>
                        <a:latin typeface="Arial" charset="0"/>
                        <a:cs typeface="Arial" charset="0"/>
                      </a:endParaRPr>
                    </a:p>
                  </a:txBody>
                  <a:tcPr horzOverflow="overflow"/>
                </a:tc>
                <a:extLst>
                  <a:ext uri="{0D108BD9-81ED-4DB2-BD59-A6C34878D82A}">
                    <a16:rowId xmlns:a16="http://schemas.microsoft.com/office/drawing/2014/main" val="10000"/>
                  </a:ext>
                </a:extLst>
              </a:tr>
              <a:tr h="2933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Name a verb.</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Name an adjective</a:t>
                      </a:r>
                      <a:endParaRPr kumimoji="0" lang="en-US" sz="2400" b="1" i="0" u="none" strike="noStrike" cap="none" normalizeH="0" baseline="0" dirty="0">
                        <a:ln>
                          <a:noFill/>
                        </a:ln>
                        <a:solidFill>
                          <a:srgbClr val="800080"/>
                        </a:solidFill>
                        <a:effectLst/>
                        <a:latin typeface="Arial" charset="0"/>
                        <a:cs typeface="Arial" charset="0"/>
                      </a:endParaRPr>
                    </a:p>
                  </a:txBody>
                  <a:tcPr horzOverflow="overflow"/>
                </a:tc>
                <a:extLst>
                  <a:ext uri="{0D108BD9-81ED-4DB2-BD59-A6C34878D82A}">
                    <a16:rowId xmlns:a16="http://schemas.microsoft.com/office/drawing/2014/main" val="10001"/>
                  </a:ext>
                </a:extLst>
              </a:tr>
            </a:tbl>
          </a:graphicData>
        </a:graphic>
      </p:graphicFrame>
      <p:sp>
        <p:nvSpPr>
          <p:cNvPr id="2078" name="WordArt 30"/>
          <p:cNvSpPr>
            <a:spLocks noChangeArrowheads="1" noChangeShapeType="1" noTextEdit="1"/>
          </p:cNvSpPr>
          <p:nvPr/>
        </p:nvSpPr>
        <p:spPr bwMode="auto">
          <a:xfrm rot="5400000">
            <a:off x="37480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00FF"/>
                </a:solidFill>
                <a:effectLst>
                  <a:outerShdw dist="35921" dir="2700000" algn="ctr" rotWithShape="0">
                    <a:srgbClr val="C0C0C0">
                      <a:alpha val="80000"/>
                    </a:srgbClr>
                  </a:outerShdw>
                </a:effectLst>
                <a:latin typeface="Impact"/>
              </a:rPr>
              <a:t>1</a:t>
            </a:r>
          </a:p>
        </p:txBody>
      </p:sp>
      <p:sp>
        <p:nvSpPr>
          <p:cNvPr id="2079" name="WordArt 31"/>
          <p:cNvSpPr>
            <a:spLocks noChangeArrowheads="1" noChangeShapeType="1" noTextEdit="1"/>
          </p:cNvSpPr>
          <p:nvPr/>
        </p:nvSpPr>
        <p:spPr bwMode="auto">
          <a:xfrm rot="5400000">
            <a:off x="38242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8000"/>
                </a:solidFill>
                <a:effectLst>
                  <a:outerShdw dist="35921" dir="2700000" algn="ctr" rotWithShape="0">
                    <a:srgbClr val="C0C0C0">
                      <a:alpha val="80000"/>
                    </a:srgbClr>
                  </a:outerShdw>
                </a:effectLst>
                <a:latin typeface="Impact"/>
              </a:rPr>
              <a:t>2</a:t>
            </a:r>
          </a:p>
        </p:txBody>
      </p:sp>
      <p:sp>
        <p:nvSpPr>
          <p:cNvPr id="2080" name="WordArt 32"/>
          <p:cNvSpPr>
            <a:spLocks noChangeArrowheads="1" noChangeShapeType="1" noTextEdit="1"/>
          </p:cNvSpPr>
          <p:nvPr/>
        </p:nvSpPr>
        <p:spPr bwMode="auto">
          <a:xfrm rot="16200000">
            <a:off x="5043487" y="25765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00"/>
                </a:solidFill>
                <a:effectLst>
                  <a:outerShdw dist="35921" dir="2700000" algn="ctr" rotWithShape="0">
                    <a:srgbClr val="C0C0C0">
                      <a:alpha val="80000"/>
                    </a:srgbClr>
                  </a:outerShdw>
                </a:effectLst>
                <a:latin typeface="Impact"/>
              </a:rPr>
              <a:t>4</a:t>
            </a:r>
          </a:p>
        </p:txBody>
      </p:sp>
      <p:sp>
        <p:nvSpPr>
          <p:cNvPr id="2081" name="WordArt 33"/>
          <p:cNvSpPr>
            <a:spLocks noChangeArrowheads="1" noChangeShapeType="1" noTextEdit="1"/>
          </p:cNvSpPr>
          <p:nvPr/>
        </p:nvSpPr>
        <p:spPr bwMode="auto">
          <a:xfrm rot="16200000">
            <a:off x="5043487" y="3490913"/>
            <a:ext cx="390525" cy="8763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80"/>
                </a:solidFill>
                <a:effectLst>
                  <a:outerShdw dist="35921" dir="2700000" algn="ctr" rotWithShape="0">
                    <a:srgbClr val="C0C0C0">
                      <a:alpha val="80000"/>
                    </a:srgbClr>
                  </a:outerShdw>
                </a:effectLst>
                <a:latin typeface="Impact"/>
              </a:rPr>
              <a:t>3</a:t>
            </a:r>
          </a:p>
        </p:txBody>
      </p:sp>
      <p:grpSp>
        <p:nvGrpSpPr>
          <p:cNvPr id="3" name="Group 56"/>
          <p:cNvGrpSpPr>
            <a:grpSpLocks/>
          </p:cNvGrpSpPr>
          <p:nvPr/>
        </p:nvGrpSpPr>
        <p:grpSpPr bwMode="auto">
          <a:xfrm>
            <a:off x="0" y="0"/>
            <a:ext cx="9144000" cy="533400"/>
            <a:chOff x="528" y="144"/>
            <a:chExt cx="4416" cy="301"/>
          </a:xfrm>
        </p:grpSpPr>
        <p:graphicFrame>
          <p:nvGraphicFramePr>
            <p:cNvPr id="2105" name="Object 57"/>
            <p:cNvGraphicFramePr>
              <a:graphicFrameLocks noChangeAspect="1"/>
            </p:cNvGraphicFramePr>
            <p:nvPr/>
          </p:nvGraphicFramePr>
          <p:xfrm>
            <a:off x="528" y="144"/>
            <a:ext cx="768" cy="301"/>
          </p:xfrm>
          <a:graphic>
            <a:graphicData uri="http://schemas.openxmlformats.org/presentationml/2006/ole">
              <mc:AlternateContent xmlns:mc="http://schemas.openxmlformats.org/markup-compatibility/2006">
                <mc:Choice xmlns:v="urn:schemas-microsoft-com:vml" Requires="v">
                  <p:oleObj name="Bitmap Image" r:id="rId11" imgW="5296639" imgH="2076740" progId="PBrush">
                    <p:embed/>
                  </p:oleObj>
                </mc:Choice>
                <mc:Fallback>
                  <p:oleObj name="Bitmap Image" r:id="rId11" imgW="5296639" imgH="2076740" progId="PBrush">
                    <p:embed/>
                    <p:pic>
                      <p:nvPicPr>
                        <p:cNvPr id="2105" name="Object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6" name="Object 58"/>
            <p:cNvGraphicFramePr>
              <a:graphicFrameLocks noChangeAspect="1"/>
            </p:cNvGraphicFramePr>
            <p:nvPr/>
          </p:nvGraphicFramePr>
          <p:xfrm>
            <a:off x="1248" y="144"/>
            <a:ext cx="768" cy="301"/>
          </p:xfrm>
          <a:graphic>
            <a:graphicData uri="http://schemas.openxmlformats.org/presentationml/2006/ole">
              <mc:AlternateContent xmlns:mc="http://schemas.openxmlformats.org/markup-compatibility/2006">
                <mc:Choice xmlns:v="urn:schemas-microsoft-com:vml" Requires="v">
                  <p:oleObj name="Bitmap Image" r:id="rId12" imgW="5296639" imgH="2076740" progId="PBrush">
                    <p:embed/>
                  </p:oleObj>
                </mc:Choice>
                <mc:Fallback>
                  <p:oleObj name="Bitmap Image" r:id="rId12" imgW="5296639" imgH="2076740" progId="PBrush">
                    <p:embed/>
                    <p:pic>
                      <p:nvPicPr>
                        <p:cNvPr id="2106" name="Object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7" name="Object 59"/>
            <p:cNvGraphicFramePr>
              <a:graphicFrameLocks noChangeAspect="1"/>
            </p:cNvGraphicFramePr>
            <p:nvPr/>
          </p:nvGraphicFramePr>
          <p:xfrm>
            <a:off x="2016" y="144"/>
            <a:ext cx="768" cy="301"/>
          </p:xfrm>
          <a:graphic>
            <a:graphicData uri="http://schemas.openxmlformats.org/presentationml/2006/ole">
              <mc:AlternateContent xmlns:mc="http://schemas.openxmlformats.org/markup-compatibility/2006">
                <mc:Choice xmlns:v="urn:schemas-microsoft-com:vml" Requires="v">
                  <p:oleObj name="Bitmap Image" r:id="rId13" imgW="5296639" imgH="2076740" progId="PBrush">
                    <p:embed/>
                  </p:oleObj>
                </mc:Choice>
                <mc:Fallback>
                  <p:oleObj name="Bitmap Image" r:id="rId13" imgW="5296639" imgH="2076740" progId="PBrush">
                    <p:embed/>
                    <p:pic>
                      <p:nvPicPr>
                        <p:cNvPr id="2107" name="Object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8" name="Object 60"/>
            <p:cNvGraphicFramePr>
              <a:graphicFrameLocks noChangeAspect="1"/>
            </p:cNvGraphicFramePr>
            <p:nvPr/>
          </p:nvGraphicFramePr>
          <p:xfrm>
            <a:off x="2736" y="144"/>
            <a:ext cx="768" cy="301"/>
          </p:xfrm>
          <a:graphic>
            <a:graphicData uri="http://schemas.openxmlformats.org/presentationml/2006/ole">
              <mc:AlternateContent xmlns:mc="http://schemas.openxmlformats.org/markup-compatibility/2006">
                <mc:Choice xmlns:v="urn:schemas-microsoft-com:vml" Requires="v">
                  <p:oleObj name="Bitmap Image" r:id="rId14" imgW="5296639" imgH="2076740" progId="PBrush">
                    <p:embed/>
                  </p:oleObj>
                </mc:Choice>
                <mc:Fallback>
                  <p:oleObj name="Bitmap Image" r:id="rId14" imgW="5296639" imgH="2076740" progId="PBrush">
                    <p:embed/>
                    <p:pic>
                      <p:nvPicPr>
                        <p:cNvPr id="2108" name="Object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09" name="Object 61"/>
            <p:cNvGraphicFramePr>
              <a:graphicFrameLocks noChangeAspect="1"/>
            </p:cNvGraphicFramePr>
            <p:nvPr/>
          </p:nvGraphicFramePr>
          <p:xfrm>
            <a:off x="3408" y="144"/>
            <a:ext cx="768" cy="301"/>
          </p:xfrm>
          <a:graphic>
            <a:graphicData uri="http://schemas.openxmlformats.org/presentationml/2006/ole">
              <mc:AlternateContent xmlns:mc="http://schemas.openxmlformats.org/markup-compatibility/2006">
                <mc:Choice xmlns:v="urn:schemas-microsoft-com:vml" Requires="v">
                  <p:oleObj name="Bitmap Image" r:id="rId15" imgW="5296639" imgH="2076740" progId="PBrush">
                    <p:embed/>
                  </p:oleObj>
                </mc:Choice>
                <mc:Fallback>
                  <p:oleObj name="Bitmap Image" r:id="rId15" imgW="5296639" imgH="2076740" progId="PBrush">
                    <p:embed/>
                    <p:pic>
                      <p:nvPicPr>
                        <p:cNvPr id="2109" name="Object 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10" name="Object 62"/>
            <p:cNvGraphicFramePr>
              <a:graphicFrameLocks noChangeAspect="1"/>
            </p:cNvGraphicFramePr>
            <p:nvPr/>
          </p:nvGraphicFramePr>
          <p:xfrm>
            <a:off x="4176" y="144"/>
            <a:ext cx="768" cy="301"/>
          </p:xfrm>
          <a:graphic>
            <a:graphicData uri="http://schemas.openxmlformats.org/presentationml/2006/ole">
              <mc:AlternateContent xmlns:mc="http://schemas.openxmlformats.org/markup-compatibility/2006">
                <mc:Choice xmlns:v="urn:schemas-microsoft-com:vml" Requires="v">
                  <p:oleObj name="Bitmap Image" r:id="rId16" imgW="5296639" imgH="2076740" progId="PBrush">
                    <p:embed/>
                  </p:oleObj>
                </mc:Choice>
                <mc:Fallback>
                  <p:oleObj name="Bitmap Image" r:id="rId16" imgW="5296639" imgH="2076740" progId="PBrush">
                    <p:embed/>
                    <p:pic>
                      <p:nvPicPr>
                        <p:cNvPr id="2110" name="Object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 y="144"/>
                          <a:ext cx="768" cy="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1724441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036422"/>
      </p:ext>
    </p:extLst>
  </p:cSld>
  <p:clrMapOvr>
    <a:masterClrMapping/>
  </p:clrMapOvr>
  <p:transitio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endParaRPr lang="en-US"/>
          </a:p>
        </p:txBody>
      </p:sp>
      <p:sp>
        <p:nvSpPr>
          <p:cNvPr id="2051" name="Rectangle 3"/>
          <p:cNvSpPr>
            <a:spLocks noGrp="1" noChangeArrowheads="1"/>
          </p:cNvSpPr>
          <p:nvPr>
            <p:ph type="subTitle" idx="1"/>
          </p:nvPr>
        </p:nvSpPr>
        <p:spPr/>
        <p:txBody>
          <a:bodyPr/>
          <a:lstStyle/>
          <a:p>
            <a:pPr eaLnBrk="1" hangingPunct="1">
              <a:defRPr/>
            </a:pPr>
            <a:endParaRPr lang="en-US"/>
          </a:p>
        </p:txBody>
      </p:sp>
      <p:pic>
        <p:nvPicPr>
          <p:cNvPr id="55300" name="Picture 4" descr="16DB5CF9"/>
          <p:cNvPicPr>
            <a:picLocks noChangeAspect="1" noChangeArrowheads="1"/>
          </p:cNvPicPr>
          <p:nvPr/>
        </p:nvPicPr>
        <p:blipFill>
          <a:blip r:embed="rId3" cstate="print"/>
          <a:srcRect/>
          <a:stretch>
            <a:fillRect/>
          </a:stretch>
        </p:blipFill>
        <p:spPr bwMode="auto">
          <a:xfrm>
            <a:off x="0" y="-4763"/>
            <a:ext cx="9144000" cy="6862763"/>
          </a:xfrm>
          <a:prstGeom prst="rect">
            <a:avLst/>
          </a:prstGeom>
          <a:noFill/>
          <a:ln w="9525">
            <a:noFill/>
            <a:miter lim="800000"/>
            <a:headEnd/>
            <a:tailEnd/>
          </a:ln>
        </p:spPr>
      </p:pic>
    </p:spTree>
    <p:extLst>
      <p:ext uri="{BB962C8B-B14F-4D97-AF65-F5344CB8AC3E}">
        <p14:creationId xmlns:p14="http://schemas.microsoft.com/office/powerpoint/2010/main" val="2319338971"/>
      </p:ext>
    </p:extLst>
  </p:cSld>
  <p:clrMapOvr>
    <a:masterClrMapping/>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number, font&#10;&#10;Description automatically generated">
            <a:extLst>
              <a:ext uri="{FF2B5EF4-FFF2-40B4-BE49-F238E27FC236}">
                <a16:creationId xmlns:a16="http://schemas.microsoft.com/office/drawing/2014/main" id="{BFFF3C37-F0E2-0D90-9819-830FF215C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738" y="2780841"/>
            <a:ext cx="2463679" cy="3086368"/>
          </a:xfrm>
          <a:prstGeom prst="rect">
            <a:avLst/>
          </a:prstGeom>
        </p:spPr>
      </p:pic>
      <p:pic>
        <p:nvPicPr>
          <p:cNvPr id="4" name="Picture 3" descr="A picture containing text, screenshot, font, number&#10;&#10;Description automatically generated">
            <a:extLst>
              <a:ext uri="{FF2B5EF4-FFF2-40B4-BE49-F238E27FC236}">
                <a16:creationId xmlns:a16="http://schemas.microsoft.com/office/drawing/2014/main" id="{3B5D6B6A-AE4E-D050-863C-DB82DF2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43" y="3533887"/>
            <a:ext cx="2457821" cy="3115650"/>
          </a:xfrm>
          <a:prstGeom prst="rect">
            <a:avLst/>
          </a:prstGeom>
        </p:spPr>
      </p:pic>
      <p:pic>
        <p:nvPicPr>
          <p:cNvPr id="6" name="Picture 5" descr="A picture containing text, screenshot, font, number&#10;&#10;Description automatically generated">
            <a:extLst>
              <a:ext uri="{FF2B5EF4-FFF2-40B4-BE49-F238E27FC236}">
                <a16:creationId xmlns:a16="http://schemas.microsoft.com/office/drawing/2014/main" id="{15638AF8-1A52-88A6-977A-C20C23E14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32" y="98320"/>
            <a:ext cx="2461341" cy="3112872"/>
          </a:xfrm>
          <a:prstGeom prst="rect">
            <a:avLst/>
          </a:prstGeom>
        </p:spPr>
      </p:pic>
      <p:pic>
        <p:nvPicPr>
          <p:cNvPr id="8" name="Picture 7" descr="A picture containing text, screenshot, line, plot&#10;&#10;Description automatically generated">
            <a:extLst>
              <a:ext uri="{FF2B5EF4-FFF2-40B4-BE49-F238E27FC236}">
                <a16:creationId xmlns:a16="http://schemas.microsoft.com/office/drawing/2014/main" id="{41454661-E978-8808-8CDB-B70F9B370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245274"/>
            <a:ext cx="3911600" cy="2288702"/>
          </a:xfrm>
          <a:prstGeom prst="rect">
            <a:avLst/>
          </a:prstGeom>
        </p:spPr>
      </p:pic>
      <p:pic>
        <p:nvPicPr>
          <p:cNvPr id="14" name="Picture 13" descr="A picture containing text, screenshot, line, square&#10;&#10;Description automatically generated">
            <a:extLst>
              <a:ext uri="{FF2B5EF4-FFF2-40B4-BE49-F238E27FC236}">
                <a16:creationId xmlns:a16="http://schemas.microsoft.com/office/drawing/2014/main" id="{2871A853-4700-2D2E-9B00-5C295AEBA1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753" y="4191000"/>
            <a:ext cx="3435350" cy="2473151"/>
          </a:xfrm>
          <a:prstGeom prst="rect">
            <a:avLst/>
          </a:prstGeom>
        </p:spPr>
      </p:pic>
      <p:sp>
        <p:nvSpPr>
          <p:cNvPr id="15" name="Rectangle 14">
            <a:extLst>
              <a:ext uri="{FF2B5EF4-FFF2-40B4-BE49-F238E27FC236}">
                <a16:creationId xmlns:a16="http://schemas.microsoft.com/office/drawing/2014/main" id="{546201D8-89DA-4AE4-6E6D-B29A8A55D84C}"/>
              </a:ext>
            </a:extLst>
          </p:cNvPr>
          <p:cNvSpPr/>
          <p:nvPr/>
        </p:nvSpPr>
        <p:spPr>
          <a:xfrm>
            <a:off x="2911208" y="2454547"/>
            <a:ext cx="2622833" cy="1815882"/>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Differentiation</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Based on an</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Unpacked</a:t>
            </a:r>
          </a:p>
          <a:p>
            <a:pPr algn="ctr"/>
            <a:r>
              <a:rPr lang="en-US" sz="2800" b="1" dirty="0">
                <a:ln w="9525">
                  <a:solidFill>
                    <a:schemeClr val="bg1"/>
                  </a:solidFill>
                  <a:prstDash val="solid"/>
                </a:ln>
                <a:effectLst>
                  <a:outerShdw blurRad="12700" dist="38100" dir="2700000" algn="tl" rotWithShape="0">
                    <a:schemeClr val="bg1">
                      <a:lumMod val="50000"/>
                    </a:schemeClr>
                  </a:outerShdw>
                </a:effectLst>
              </a:rPr>
              <a:t>Standard</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3820945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pic>
        <p:nvPicPr>
          <p:cNvPr id="1026" name="Picture 2" descr="Image">
            <a:extLst>
              <a:ext uri="{FF2B5EF4-FFF2-40B4-BE49-F238E27FC236}">
                <a16:creationId xmlns:a16="http://schemas.microsoft.com/office/drawing/2014/main" id="{710BD74B-A12E-F24F-B157-D296768F24F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6017" y="1172817"/>
            <a:ext cx="4663440" cy="4937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5B6A35-EAB1-CD47-B1ED-0E84BC73D108}"/>
              </a:ext>
            </a:extLst>
          </p:cNvPr>
          <p:cNvSpPr txBox="1"/>
          <p:nvPr/>
        </p:nvSpPr>
        <p:spPr>
          <a:xfrm>
            <a:off x="4876800" y="956460"/>
            <a:ext cx="41910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4866861" y="3429000"/>
            <a:ext cx="4191000" cy="2862322"/>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1955648972"/>
      </p:ext>
    </p:extLst>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sp>
        <p:nvSpPr>
          <p:cNvPr id="3" name="TextBox 2">
            <a:extLst>
              <a:ext uri="{FF2B5EF4-FFF2-40B4-BE49-F238E27FC236}">
                <a16:creationId xmlns:a16="http://schemas.microsoft.com/office/drawing/2014/main" id="{7A5B6A35-EAB1-CD47-B1ED-0E84BC73D108}"/>
              </a:ext>
            </a:extLst>
          </p:cNvPr>
          <p:cNvSpPr txBox="1"/>
          <p:nvPr/>
        </p:nvSpPr>
        <p:spPr>
          <a:xfrm>
            <a:off x="5105400" y="956460"/>
            <a:ext cx="39624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5105399" y="3429000"/>
            <a:ext cx="3952461" cy="3170099"/>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6" name="Rectangle 5">
            <a:extLst>
              <a:ext uri="{FF2B5EF4-FFF2-40B4-BE49-F238E27FC236}">
                <a16:creationId xmlns:a16="http://schemas.microsoft.com/office/drawing/2014/main" id="{E63B90CD-5B0E-8346-91E7-D100F662065A}"/>
              </a:ext>
            </a:extLst>
          </p:cNvPr>
          <p:cNvSpPr/>
          <p:nvPr/>
        </p:nvSpPr>
        <p:spPr bwMode="auto">
          <a:xfrm>
            <a:off x="46993" y="1179095"/>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3124610A-1C66-A14C-A3D8-AEBF1A8AB8E6}"/>
              </a:ext>
            </a:extLst>
          </p:cNvPr>
          <p:cNvSpPr/>
          <p:nvPr/>
        </p:nvSpPr>
        <p:spPr bwMode="auto">
          <a:xfrm>
            <a:off x="2556623" y="1195137"/>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4B44B8D-92B8-4A4B-88FC-F71F6F6B7F0E}"/>
              </a:ext>
            </a:extLst>
          </p:cNvPr>
          <p:cNvSpPr/>
          <p:nvPr/>
        </p:nvSpPr>
        <p:spPr bwMode="auto">
          <a:xfrm>
            <a:off x="55014"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A2B00E7-9BEF-A14D-ACF3-2233B222F112}"/>
              </a:ext>
            </a:extLst>
          </p:cNvPr>
          <p:cNvSpPr/>
          <p:nvPr/>
        </p:nvSpPr>
        <p:spPr bwMode="auto">
          <a:xfrm>
            <a:off x="2556623"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a:extLst>
              <a:ext uri="{FF2B5EF4-FFF2-40B4-BE49-F238E27FC236}">
                <a16:creationId xmlns:a16="http://schemas.microsoft.com/office/drawing/2014/main" id="{024F6777-072F-B14D-B71B-65A20B17CB86}"/>
              </a:ext>
            </a:extLst>
          </p:cNvPr>
          <p:cNvSpPr/>
          <p:nvPr/>
        </p:nvSpPr>
        <p:spPr bwMode="auto">
          <a:xfrm>
            <a:off x="762000" y="1752600"/>
            <a:ext cx="1219200" cy="10668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7DD92EC7-486E-B149-956B-36D63CD458C8}"/>
              </a:ext>
            </a:extLst>
          </p:cNvPr>
          <p:cNvSpPr/>
          <p:nvPr/>
        </p:nvSpPr>
        <p:spPr bwMode="auto">
          <a:xfrm>
            <a:off x="3011861" y="1726532"/>
            <a:ext cx="1371600" cy="11430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3" name="Triangle 12">
            <a:extLst>
              <a:ext uri="{FF2B5EF4-FFF2-40B4-BE49-F238E27FC236}">
                <a16:creationId xmlns:a16="http://schemas.microsoft.com/office/drawing/2014/main" id="{FD60E092-06A5-4C49-8AB7-D4BD92742E3B}"/>
              </a:ext>
            </a:extLst>
          </p:cNvPr>
          <p:cNvSpPr/>
          <p:nvPr/>
        </p:nvSpPr>
        <p:spPr bwMode="auto">
          <a:xfrm>
            <a:off x="3020404" y="4151348"/>
            <a:ext cx="1608603" cy="1214438"/>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5" name="Cube 14">
            <a:extLst>
              <a:ext uri="{FF2B5EF4-FFF2-40B4-BE49-F238E27FC236}">
                <a16:creationId xmlns:a16="http://schemas.microsoft.com/office/drawing/2014/main" id="{9F523344-6C5F-6B4B-B3F7-EC5BA2B30163}"/>
              </a:ext>
            </a:extLst>
          </p:cNvPr>
          <p:cNvSpPr/>
          <p:nvPr/>
        </p:nvSpPr>
        <p:spPr bwMode="auto">
          <a:xfrm>
            <a:off x="625008" y="4115756"/>
            <a:ext cx="1560139" cy="1250030"/>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95530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376"/>
            <a:ext cx="5304001" cy="6843623"/>
          </a:xfrm>
          <a:prstGeom prst="rect">
            <a:avLst/>
          </a:prstGeom>
        </p:spPr>
      </p:pic>
      <p:sp>
        <p:nvSpPr>
          <p:cNvPr id="4" name="TextBox 3"/>
          <p:cNvSpPr txBox="1"/>
          <p:nvPr/>
        </p:nvSpPr>
        <p:spPr>
          <a:xfrm>
            <a:off x="5433300" y="1647431"/>
            <a:ext cx="3839999" cy="3385542"/>
          </a:xfrm>
          <a:prstGeom prst="rect">
            <a:avLst/>
          </a:prstGeom>
          <a:noFill/>
        </p:spPr>
        <p:txBody>
          <a:bodyPr wrap="square" rtlCol="0">
            <a:spAutoFit/>
          </a:bodyPr>
          <a:lstStyle/>
          <a:p>
            <a:pPr algn="ctr"/>
            <a:r>
              <a:rPr lang="en-US" sz="2800" i="1" dirty="0"/>
              <a:t> </a:t>
            </a:r>
            <a:r>
              <a:rPr lang="en-US" sz="2800" i="1" dirty="0">
                <a:solidFill>
                  <a:srgbClr val="FFCCFF"/>
                </a:solidFill>
              </a:rPr>
              <a:t>C</a:t>
            </a:r>
            <a:r>
              <a:rPr lang="en-US" sz="2800" i="1" dirty="0">
                <a:solidFill>
                  <a:srgbClr val="66FFFF"/>
                </a:solidFill>
              </a:rPr>
              <a:t>e</a:t>
            </a:r>
            <a:r>
              <a:rPr lang="en-US" sz="2800" i="1" dirty="0">
                <a:solidFill>
                  <a:srgbClr val="CCFF66"/>
                </a:solidFill>
              </a:rPr>
              <a:t>l</a:t>
            </a:r>
            <a:r>
              <a:rPr lang="en-US" sz="2800" i="1" dirty="0">
                <a:solidFill>
                  <a:srgbClr val="FF9933"/>
                </a:solidFill>
              </a:rPr>
              <a:t>e</a:t>
            </a:r>
            <a:r>
              <a:rPr lang="en-US" sz="2800" i="1" dirty="0">
                <a:solidFill>
                  <a:srgbClr val="CCFFCC"/>
                </a:solidFill>
              </a:rPr>
              <a:t>b</a:t>
            </a:r>
            <a:r>
              <a:rPr lang="en-US" sz="2800" i="1" dirty="0">
                <a:solidFill>
                  <a:schemeClr val="accent6">
                    <a:lumMod val="20000"/>
                    <a:lumOff val="80000"/>
                  </a:schemeClr>
                </a:solidFill>
              </a:rPr>
              <a:t>r</a:t>
            </a:r>
            <a:r>
              <a:rPr lang="en-US" sz="2800" i="1" dirty="0">
                <a:solidFill>
                  <a:srgbClr val="FFFF00"/>
                </a:solidFill>
              </a:rPr>
              <a:t>a</a:t>
            </a:r>
            <a:r>
              <a:rPr lang="en-US" sz="2800" i="1" dirty="0">
                <a:solidFill>
                  <a:srgbClr val="CCFFCC"/>
                </a:solidFill>
              </a:rPr>
              <a:t>t</a:t>
            </a:r>
            <a:r>
              <a:rPr lang="en-US" sz="2800" i="1" dirty="0">
                <a:solidFill>
                  <a:srgbClr val="FF0000"/>
                </a:solidFill>
              </a:rPr>
              <a:t>i</a:t>
            </a:r>
            <a:r>
              <a:rPr lang="en-US" sz="2800" i="1" dirty="0">
                <a:solidFill>
                  <a:srgbClr val="FFCCFF"/>
                </a:solidFill>
              </a:rPr>
              <a:t>n</a:t>
            </a:r>
            <a:r>
              <a:rPr lang="en-US" sz="2800" i="1" dirty="0">
                <a:solidFill>
                  <a:srgbClr val="FFFFCC"/>
                </a:solidFill>
              </a:rPr>
              <a:t>g</a:t>
            </a:r>
            <a:r>
              <a:rPr lang="en-US" sz="2800" i="1" dirty="0"/>
              <a:t> </a:t>
            </a:r>
            <a:r>
              <a:rPr lang="en-US" sz="2800" b="1" i="1" dirty="0"/>
              <a:t>You</a:t>
            </a:r>
            <a:r>
              <a:rPr lang="en-US" sz="2800" i="1" dirty="0"/>
              <a:t>!</a:t>
            </a:r>
          </a:p>
          <a:p>
            <a:pPr algn="ctr"/>
            <a:r>
              <a:rPr lang="en-US" sz="2400" dirty="0"/>
              <a:t>Work collaboratively (e.g., construct viable arguments, critique, agree) to describe </a:t>
            </a:r>
            <a:r>
              <a:rPr lang="en-US" sz="2400" b="1" i="1" u="sng" dirty="0">
                <a:solidFill>
                  <a:srgbClr val="FFFF00"/>
                </a:solidFill>
              </a:rPr>
              <a:t>effective strategies.</a:t>
            </a:r>
            <a:endParaRPr lang="en-US" sz="2400" dirty="0"/>
          </a:p>
          <a:p>
            <a:pPr algn="ctr"/>
            <a:endParaRPr lang="en-US" sz="1000" dirty="0"/>
          </a:p>
          <a:p>
            <a:pPr algn="ctr"/>
            <a:r>
              <a:rPr lang="en-US" sz="2800" i="1" dirty="0">
                <a:solidFill>
                  <a:srgbClr val="00FF00"/>
                </a:solidFill>
              </a:rPr>
              <a:t>Why are they effective?</a:t>
            </a:r>
          </a:p>
        </p:txBody>
      </p:sp>
      <p:sp>
        <p:nvSpPr>
          <p:cNvPr id="2" name="TextBox 1"/>
          <p:cNvSpPr txBox="1"/>
          <p:nvPr/>
        </p:nvSpPr>
        <p:spPr>
          <a:xfrm>
            <a:off x="515587" y="212229"/>
            <a:ext cx="4917713" cy="307777"/>
          </a:xfrm>
          <a:prstGeom prst="rect">
            <a:avLst/>
          </a:prstGeom>
          <a:noFill/>
        </p:spPr>
        <p:txBody>
          <a:bodyPr wrap="square" rtlCol="0">
            <a:spAutoFit/>
          </a:bodyPr>
          <a:lstStyle/>
          <a:p>
            <a:r>
              <a:rPr lang="en-US" sz="1400" b="1" dirty="0">
                <a:solidFill>
                  <a:srgbClr val="008000"/>
                </a:solidFill>
              </a:rPr>
              <a:t>What are some effective strategies to engage students?</a:t>
            </a:r>
          </a:p>
        </p:txBody>
      </p:sp>
      <p:sp>
        <p:nvSpPr>
          <p:cNvPr id="5" name="Rectangle 4"/>
          <p:cNvSpPr/>
          <p:nvPr/>
        </p:nvSpPr>
        <p:spPr>
          <a:xfrm>
            <a:off x="5451113" y="366118"/>
            <a:ext cx="3581400" cy="1292662"/>
          </a:xfrm>
          <a:prstGeom prst="rect">
            <a:avLst/>
          </a:prstGeom>
          <a:noFill/>
        </p:spPr>
        <p:txBody>
          <a:bodyPr wrap="square" lIns="91440" tIns="45720" rIns="91440" bIns="45720">
            <a:spAutoFit/>
          </a:bodyPr>
          <a:lstStyle/>
          <a:p>
            <a:pPr algn="ctr"/>
            <a:r>
              <a:rPr lang="en-US" b="1" cap="small" spc="0" dirty="0">
                <a:ln w="12700">
                  <a:solidFill>
                    <a:schemeClr val="tx2">
                      <a:satMod val="155000"/>
                    </a:schemeClr>
                  </a:solidFill>
                  <a:prstDash val="solid"/>
                </a:ln>
                <a:effectLst>
                  <a:outerShdw blurRad="41275" dist="20320" dir="1800000" algn="tl" rotWithShape="0">
                    <a:srgbClr val="000000">
                      <a:alpha val="40000"/>
                    </a:srgbClr>
                  </a:outerShdw>
                </a:effectLst>
              </a:rPr>
              <a:t>Creating an Environment for Learning</a:t>
            </a:r>
          </a:p>
          <a:p>
            <a:pPr algn="ctr"/>
            <a:endParaRPr lang="en-US" sz="1800" b="1" cap="small" spc="0" dirty="0">
              <a:ln w="12700">
                <a:solidFill>
                  <a:schemeClr val="tx2">
                    <a:satMod val="155000"/>
                  </a:schemeClr>
                </a:solidFill>
                <a:prstDash val="solid"/>
              </a:ln>
              <a:solidFill>
                <a:srgbClr val="FFCCFF"/>
              </a:solidFill>
              <a:effectLst>
                <a:outerShdw blurRad="41275" dist="20320" dir="1800000" algn="tl" rotWithShape="0">
                  <a:srgbClr val="000000">
                    <a:alpha val="40000"/>
                  </a:srgbClr>
                </a:outerShdw>
              </a:effectLst>
            </a:endParaRPr>
          </a:p>
          <a:p>
            <a:pPr algn="ctr"/>
            <a:endParaRPr lang="en-US" b="1" cap="small" dirty="0">
              <a:ln w="12700">
                <a:solidFill>
                  <a:schemeClr val="tx2">
                    <a:satMod val="155000"/>
                  </a:schemeClr>
                </a:solidFill>
                <a:prstDash val="solid"/>
              </a:ln>
              <a:solidFill>
                <a:srgbClr val="FFCCFF"/>
              </a:solidFill>
              <a:effectLst>
                <a:outerShdw blurRad="41275" dist="20320" dir="1800000" algn="tl" rotWithShape="0">
                  <a:srgbClr val="000000">
                    <a:alpha val="40000"/>
                  </a:srgbClr>
                </a:outerShdw>
              </a:effectLst>
            </a:endParaRPr>
          </a:p>
        </p:txBody>
      </p:sp>
      <p:cxnSp>
        <p:nvCxnSpPr>
          <p:cNvPr id="7" name="Straight Arrow Connector 6"/>
          <p:cNvCxnSpPr/>
          <p:nvPr/>
        </p:nvCxnSpPr>
        <p:spPr bwMode="auto">
          <a:xfrm>
            <a:off x="5451113" y="1219200"/>
            <a:ext cx="3429000" cy="0"/>
          </a:xfrm>
          <a:prstGeom prst="straightConnector1">
            <a:avLst/>
          </a:prstGeom>
          <a:solidFill>
            <a:schemeClr val="accent1"/>
          </a:solidFill>
          <a:ln w="38100" cap="flat" cmpd="sng" algn="ctr">
            <a:solidFill>
              <a:schemeClr val="tx1"/>
            </a:solidFill>
            <a:prstDash val="solid"/>
            <a:round/>
            <a:headEnd type="arrow"/>
            <a:tailEnd type="arrow"/>
          </a:ln>
          <a:effectLst/>
        </p:spPr>
      </p:cxnSp>
      <p:sp>
        <p:nvSpPr>
          <p:cNvPr id="6" name="TextBox 5">
            <a:extLst>
              <a:ext uri="{FF2B5EF4-FFF2-40B4-BE49-F238E27FC236}">
                <a16:creationId xmlns:a16="http://schemas.microsoft.com/office/drawing/2014/main" id="{190E0761-50D9-22E5-213B-8C229CC2DDF3}"/>
              </a:ext>
            </a:extLst>
          </p:cNvPr>
          <p:cNvSpPr txBox="1"/>
          <p:nvPr/>
        </p:nvSpPr>
        <p:spPr>
          <a:xfrm>
            <a:off x="6858000" y="5638800"/>
            <a:ext cx="2022113" cy="954107"/>
          </a:xfrm>
          <a:prstGeom prst="rect">
            <a:avLst/>
          </a:prstGeom>
          <a:solidFill>
            <a:schemeClr val="accent1"/>
          </a:solidFill>
        </p:spPr>
        <p:txBody>
          <a:bodyPr wrap="square" rtlCol="0">
            <a:spAutoFit/>
          </a:bodyPr>
          <a:lstStyle/>
          <a:p>
            <a:pPr algn="ctr"/>
            <a:r>
              <a:rPr lang="en-US" sz="2800" b="1" dirty="0"/>
              <a:t>WHITE</a:t>
            </a:r>
          </a:p>
          <a:p>
            <a:pPr algn="ctr"/>
            <a:r>
              <a:rPr lang="en-US" sz="2800" b="1" dirty="0"/>
              <a:t>Cardstock</a:t>
            </a:r>
          </a:p>
        </p:txBody>
      </p:sp>
    </p:spTree>
    <p:extLst>
      <p:ext uri="{BB962C8B-B14F-4D97-AF65-F5344CB8AC3E}">
        <p14:creationId xmlns:p14="http://schemas.microsoft.com/office/powerpoint/2010/main" val="11484890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755256-A468-5E48-A686-8496E0EE5232}"/>
              </a:ext>
            </a:extLst>
          </p:cNvPr>
          <p:cNvSpPr/>
          <p:nvPr/>
        </p:nvSpPr>
        <p:spPr>
          <a:xfrm>
            <a:off x="0" y="33130"/>
            <a:ext cx="5224508"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One Has to Go!</a:t>
            </a:r>
          </a:p>
        </p:txBody>
      </p:sp>
      <p:sp>
        <p:nvSpPr>
          <p:cNvPr id="3" name="TextBox 2">
            <a:extLst>
              <a:ext uri="{FF2B5EF4-FFF2-40B4-BE49-F238E27FC236}">
                <a16:creationId xmlns:a16="http://schemas.microsoft.com/office/drawing/2014/main" id="{7A5B6A35-EAB1-CD47-B1ED-0E84BC73D108}"/>
              </a:ext>
            </a:extLst>
          </p:cNvPr>
          <p:cNvSpPr txBox="1"/>
          <p:nvPr/>
        </p:nvSpPr>
        <p:spPr>
          <a:xfrm>
            <a:off x="5105400" y="956460"/>
            <a:ext cx="3962400" cy="2246769"/>
          </a:xfrm>
          <a:prstGeom prst="rect">
            <a:avLst/>
          </a:prstGeom>
          <a:solidFill>
            <a:srgbClr val="7030A0"/>
          </a:solidFill>
        </p:spPr>
        <p:txBody>
          <a:bodyPr wrap="square" rtlCol="0">
            <a:spAutoFit/>
          </a:bodyPr>
          <a:lstStyle/>
          <a:p>
            <a:r>
              <a:rPr lang="en-US" b="1" dirty="0">
                <a:latin typeface="Century Gothic" panose="020B0502020202020204" pitchFamily="34" charset="0"/>
              </a:rPr>
              <a:t>You must remove one choice</a:t>
            </a:r>
            <a:r>
              <a:rPr lang="en-US" b="1" dirty="0"/>
              <a:t>.</a:t>
            </a:r>
          </a:p>
          <a:p>
            <a:pPr algn="ctr"/>
            <a:endParaRPr lang="en-US" dirty="0"/>
          </a:p>
          <a:p>
            <a:pPr algn="ctr"/>
            <a:r>
              <a:rPr lang="en-US" dirty="0"/>
              <a:t>Which one would you choose to go?</a:t>
            </a:r>
          </a:p>
          <a:p>
            <a:pPr algn="ctr"/>
            <a:endParaRPr lang="en-US" dirty="0"/>
          </a:p>
          <a:p>
            <a:pPr algn="ctr"/>
            <a:r>
              <a:rPr lang="en-US" dirty="0"/>
              <a:t>________________________</a:t>
            </a:r>
          </a:p>
          <a:p>
            <a:pPr algn="ctr"/>
            <a:endParaRPr lang="en-US" dirty="0"/>
          </a:p>
        </p:txBody>
      </p:sp>
      <p:sp>
        <p:nvSpPr>
          <p:cNvPr id="5" name="TextBox 4">
            <a:extLst>
              <a:ext uri="{FF2B5EF4-FFF2-40B4-BE49-F238E27FC236}">
                <a16:creationId xmlns:a16="http://schemas.microsoft.com/office/drawing/2014/main" id="{DD74BEB6-038A-4547-93DC-CD9C2C57360B}"/>
              </a:ext>
            </a:extLst>
          </p:cNvPr>
          <p:cNvSpPr txBox="1"/>
          <p:nvPr/>
        </p:nvSpPr>
        <p:spPr>
          <a:xfrm>
            <a:off x="5105399" y="3429000"/>
            <a:ext cx="3952461" cy="3170099"/>
          </a:xfrm>
          <a:prstGeom prst="rect">
            <a:avLst/>
          </a:prstGeom>
          <a:solidFill>
            <a:srgbClr val="7030A0"/>
          </a:solidFill>
        </p:spPr>
        <p:txBody>
          <a:bodyPr wrap="square" rtlCol="0">
            <a:spAutoFit/>
          </a:bodyPr>
          <a:lstStyle/>
          <a:p>
            <a:r>
              <a:rPr lang="en-US" dirty="0">
                <a:latin typeface="Century Gothic" panose="020B0502020202020204" pitchFamily="34" charset="0"/>
              </a:rPr>
              <a:t>What makes you say that?</a:t>
            </a:r>
          </a:p>
          <a:p>
            <a:r>
              <a:rPr lang="en-US" dirty="0">
                <a:latin typeface="Century Gothic" panose="020B0502020202020204" pitchFamily="34" charset="0"/>
              </a:rPr>
              <a:t>(explain your choice)</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6" name="Rectangle 5">
            <a:extLst>
              <a:ext uri="{FF2B5EF4-FFF2-40B4-BE49-F238E27FC236}">
                <a16:creationId xmlns:a16="http://schemas.microsoft.com/office/drawing/2014/main" id="{E63B90CD-5B0E-8346-91E7-D100F662065A}"/>
              </a:ext>
            </a:extLst>
          </p:cNvPr>
          <p:cNvSpPr/>
          <p:nvPr/>
        </p:nvSpPr>
        <p:spPr bwMode="auto">
          <a:xfrm>
            <a:off x="46993" y="1179095"/>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3124610A-1C66-A14C-A3D8-AEBF1A8AB8E6}"/>
              </a:ext>
            </a:extLst>
          </p:cNvPr>
          <p:cNvSpPr/>
          <p:nvPr/>
        </p:nvSpPr>
        <p:spPr bwMode="auto">
          <a:xfrm>
            <a:off x="2556623" y="1195137"/>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74B44B8D-92B8-4A4B-88FC-F71F6F6B7F0E}"/>
              </a:ext>
            </a:extLst>
          </p:cNvPr>
          <p:cNvSpPr/>
          <p:nvPr/>
        </p:nvSpPr>
        <p:spPr bwMode="auto">
          <a:xfrm>
            <a:off x="55014"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A2B00E7-9BEF-A14D-ACF3-2233B222F112}"/>
              </a:ext>
            </a:extLst>
          </p:cNvPr>
          <p:cNvSpPr/>
          <p:nvPr/>
        </p:nvSpPr>
        <p:spPr bwMode="auto">
          <a:xfrm>
            <a:off x="2556623" y="3639604"/>
            <a:ext cx="2438400" cy="2286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314748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edge">
                                      <p:cBhvr>
                                        <p:cTn id="13" dur="2000"/>
                                        <p:tgtEl>
                                          <p:spTgt spid="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edg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normAutofit/>
          </a:bodyPr>
          <a:lstStyle/>
          <a:p>
            <a:r>
              <a:rPr lang="en-US" sz="4800" b="1" dirty="0">
                <a:solidFill>
                  <a:srgbClr val="FFFF00"/>
                </a:solidFill>
                <a:latin typeface="Arial" pitchFamily="34" charset="0"/>
                <a:cs typeface="Arial" pitchFamily="34" charset="0"/>
              </a:rPr>
              <a:t>Advanced Organizers</a:t>
            </a:r>
            <a:endParaRPr lang="en-US" sz="4800" dirty="0">
              <a:solidFill>
                <a:srgbClr val="FFFF00"/>
              </a:solidFill>
              <a:latin typeface="Arial" pitchFamily="34" charset="0"/>
              <a:cs typeface="Arial" pitchFamily="34" charset="0"/>
            </a:endParaRPr>
          </a:p>
        </p:txBody>
      </p:sp>
      <p:sp>
        <p:nvSpPr>
          <p:cNvPr id="146435" name="Rectangle 3"/>
          <p:cNvSpPr>
            <a:spLocks noGrp="1" noChangeArrowheads="1"/>
          </p:cNvSpPr>
          <p:nvPr>
            <p:ph type="body" idx="1"/>
          </p:nvPr>
        </p:nvSpPr>
        <p:spPr/>
        <p:txBody>
          <a:bodyPr/>
          <a:lstStyle/>
          <a:p>
            <a:pPr marL="0" indent="0">
              <a:buNone/>
            </a:pPr>
            <a:r>
              <a:rPr lang="en-US" sz="3600" dirty="0">
                <a:solidFill>
                  <a:srgbClr val="FFFFFF"/>
                </a:solidFill>
                <a:latin typeface="Arial" pitchFamily="34" charset="0"/>
                <a:cs typeface="Arial" pitchFamily="34" charset="0"/>
              </a:rPr>
              <a:t>Use Visuals</a:t>
            </a:r>
          </a:p>
          <a:p>
            <a:pPr marL="457200" lvl="1" indent="0">
              <a:buNone/>
            </a:pPr>
            <a:r>
              <a:rPr lang="en-US" sz="3600" dirty="0">
                <a:solidFill>
                  <a:srgbClr val="FFFFFF"/>
                </a:solidFill>
                <a:latin typeface="Arial" pitchFamily="34" charset="0"/>
                <a:cs typeface="Arial" pitchFamily="34" charset="0"/>
              </a:rPr>
              <a:t>Advanced organizers help students organize the information and retain </a:t>
            </a:r>
            <a:r>
              <a:rPr lang="en-US" sz="3600" b="1" dirty="0">
                <a:solidFill>
                  <a:srgbClr val="FFFFFF"/>
                </a:solidFill>
                <a:latin typeface="Arial" pitchFamily="34" charset="0"/>
                <a:cs typeface="Arial" pitchFamily="34" charset="0"/>
              </a:rPr>
              <a:t>5 </a:t>
            </a:r>
            <a:r>
              <a:rPr lang="en-US" sz="3600" dirty="0">
                <a:solidFill>
                  <a:srgbClr val="FFFFFF"/>
                </a:solidFill>
                <a:latin typeface="Arial" pitchFamily="34" charset="0"/>
                <a:cs typeface="Arial" pitchFamily="34" charset="0"/>
              </a:rPr>
              <a:t>times more of the information.</a:t>
            </a:r>
          </a:p>
        </p:txBody>
      </p:sp>
      <p:sp>
        <p:nvSpPr>
          <p:cNvPr id="146436" name="Oval 4"/>
          <p:cNvSpPr>
            <a:spLocks noChangeArrowheads="1"/>
          </p:cNvSpPr>
          <p:nvPr/>
        </p:nvSpPr>
        <p:spPr bwMode="auto">
          <a:xfrm>
            <a:off x="5867400" y="4419600"/>
            <a:ext cx="1447800" cy="1447800"/>
          </a:xfrm>
          <a:prstGeom prst="ellipse">
            <a:avLst/>
          </a:prstGeom>
          <a:noFill/>
          <a:ln w="57150" cap="sq">
            <a:solidFill>
              <a:srgbClr val="00FFFF"/>
            </a:solidFill>
            <a:round/>
            <a:headEnd type="none" w="sm" len="sm"/>
            <a:tailEnd type="none" w="sm" len="sm"/>
          </a:ln>
          <a:effectLst/>
          <a:extLst>
            <a:ext uri="{909E8E84-426E-40dd-AFC4-6F175D3DCCD1}">
              <a14:hiddenFill xmlns:a14="http://schemas.microsoft.com/office/drawing/2010/main" xmlns="">
                <a:solidFill>
                  <a:schemeClr val="tx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
        <p:nvSpPr>
          <p:cNvPr id="146437" name="Oval 5"/>
          <p:cNvSpPr>
            <a:spLocks noChangeArrowheads="1"/>
          </p:cNvSpPr>
          <p:nvPr/>
        </p:nvSpPr>
        <p:spPr bwMode="auto">
          <a:xfrm>
            <a:off x="5105400" y="4419600"/>
            <a:ext cx="1447800" cy="1447800"/>
          </a:xfrm>
          <a:prstGeom prst="ellipse">
            <a:avLst/>
          </a:prstGeom>
          <a:noFill/>
          <a:ln w="57150" cap="sq">
            <a:solidFill>
              <a:srgbClr val="00FF00"/>
            </a:solidFill>
            <a:round/>
            <a:headEnd type="none" w="sm" len="sm"/>
            <a:tailEnd type="none" w="sm" len="sm"/>
          </a:ln>
          <a:effectLst/>
          <a:extLst>
            <a:ext uri="{909E8E84-426E-40dd-AFC4-6F175D3DCCD1}">
              <a14:hiddenFill xmlns:a14="http://schemas.microsoft.com/office/drawing/2010/main" xmlns="">
                <a:solidFill>
                  <a:schemeClr val="tx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
        <p:nvSpPr>
          <p:cNvPr id="146438" name="Oval 6"/>
          <p:cNvSpPr>
            <a:spLocks noChangeArrowheads="1"/>
          </p:cNvSpPr>
          <p:nvPr/>
        </p:nvSpPr>
        <p:spPr bwMode="auto">
          <a:xfrm>
            <a:off x="5486400" y="4953000"/>
            <a:ext cx="1447800" cy="1447800"/>
          </a:xfrm>
          <a:prstGeom prst="ellipse">
            <a:avLst/>
          </a:prstGeom>
          <a:noFill/>
          <a:ln w="57150" cap="sq">
            <a:solidFill>
              <a:srgbClr val="FF0000"/>
            </a:solidFill>
            <a:round/>
            <a:headEnd type="none" w="sm" len="sm"/>
            <a:tailEnd type="none" w="sm" len="sm"/>
          </a:ln>
          <a:effectLst/>
          <a:extLst>
            <a:ext uri="{909E8E84-426E-40dd-AFC4-6F175D3DCCD1}">
              <a14:hiddenFill xmlns:a14="http://schemas.microsoft.com/office/drawing/2010/main" xmlns="">
                <a:solidFill>
                  <a:schemeClr val="tx2"/>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en-US">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FF00"/>
                </a:solidFill>
              </a:rPr>
              <a:t>VENN DIAGRAMS</a:t>
            </a:r>
          </a:p>
        </p:txBody>
      </p:sp>
      <p:sp>
        <p:nvSpPr>
          <p:cNvPr id="3" name="Oval 2"/>
          <p:cNvSpPr/>
          <p:nvPr/>
        </p:nvSpPr>
        <p:spPr bwMode="auto">
          <a:xfrm>
            <a:off x="228600" y="1077843"/>
            <a:ext cx="4800600" cy="44958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p:cNvSpPr/>
          <p:nvPr/>
        </p:nvSpPr>
        <p:spPr bwMode="auto">
          <a:xfrm>
            <a:off x="3276600" y="1077843"/>
            <a:ext cx="5410200" cy="4486701"/>
          </a:xfrm>
          <a:prstGeom prst="ellipse">
            <a:avLst/>
          </a:prstGeom>
          <a:noFill/>
          <a:ln w="44450"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p:cNvSpPr txBox="1"/>
          <p:nvPr/>
        </p:nvSpPr>
        <p:spPr>
          <a:xfrm>
            <a:off x="451288" y="1981200"/>
            <a:ext cx="2514600" cy="707886"/>
          </a:xfrm>
          <a:prstGeom prst="rect">
            <a:avLst/>
          </a:prstGeom>
          <a:noFill/>
        </p:spPr>
        <p:txBody>
          <a:bodyPr wrap="square" rtlCol="0">
            <a:spAutoFit/>
          </a:bodyPr>
          <a:lstStyle/>
          <a:p>
            <a:pPr algn="ctr"/>
            <a:r>
              <a:rPr lang="en-US" sz="4000" b="1" dirty="0"/>
              <a:t>Red</a:t>
            </a:r>
          </a:p>
        </p:txBody>
      </p:sp>
      <p:sp>
        <p:nvSpPr>
          <p:cNvPr id="7" name="TextBox 6"/>
          <p:cNvSpPr txBox="1"/>
          <p:nvPr/>
        </p:nvSpPr>
        <p:spPr>
          <a:xfrm>
            <a:off x="5650624" y="2057400"/>
            <a:ext cx="2895600" cy="707886"/>
          </a:xfrm>
          <a:prstGeom prst="rect">
            <a:avLst/>
          </a:prstGeom>
          <a:noFill/>
        </p:spPr>
        <p:txBody>
          <a:bodyPr wrap="square" rtlCol="0">
            <a:spAutoFit/>
          </a:bodyPr>
          <a:lstStyle/>
          <a:p>
            <a:pPr algn="ctr"/>
            <a:r>
              <a:rPr lang="en-US" sz="4000" b="1" dirty="0"/>
              <a:t>Thick</a:t>
            </a:r>
          </a:p>
        </p:txBody>
      </p:sp>
      <p:sp>
        <p:nvSpPr>
          <p:cNvPr id="8" name="Oval 7">
            <a:extLst>
              <a:ext uri="{FF2B5EF4-FFF2-40B4-BE49-F238E27FC236}">
                <a16:creationId xmlns:a16="http://schemas.microsoft.com/office/drawing/2014/main" id="{AD1C4C26-F5E9-D043-B98C-5B7E7A8BE431}"/>
              </a:ext>
            </a:extLst>
          </p:cNvPr>
          <p:cNvSpPr/>
          <p:nvPr/>
        </p:nvSpPr>
        <p:spPr bwMode="auto">
          <a:xfrm>
            <a:off x="1485900" y="2220843"/>
            <a:ext cx="5410200" cy="4486701"/>
          </a:xfrm>
          <a:prstGeom prst="ellipse">
            <a:avLst/>
          </a:prstGeom>
          <a:noFill/>
          <a:ln w="444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5CD90BA5-E79F-ED4A-925A-B98CEF0CD560}"/>
              </a:ext>
            </a:extLst>
          </p:cNvPr>
          <p:cNvSpPr txBox="1"/>
          <p:nvPr/>
        </p:nvSpPr>
        <p:spPr>
          <a:xfrm>
            <a:off x="2819400" y="5601517"/>
            <a:ext cx="2895600" cy="707886"/>
          </a:xfrm>
          <a:prstGeom prst="rect">
            <a:avLst/>
          </a:prstGeom>
          <a:noFill/>
        </p:spPr>
        <p:txBody>
          <a:bodyPr wrap="square" rtlCol="0">
            <a:spAutoFit/>
          </a:bodyPr>
          <a:lstStyle/>
          <a:p>
            <a:pPr algn="ctr"/>
            <a:r>
              <a:rPr lang="en-US" sz="4000" b="1" dirty="0"/>
              <a:t>Small</a:t>
            </a:r>
          </a:p>
        </p:txBody>
      </p:sp>
    </p:spTree>
    <p:extLst>
      <p:ext uri="{BB962C8B-B14F-4D97-AF65-F5344CB8AC3E}">
        <p14:creationId xmlns:p14="http://schemas.microsoft.com/office/powerpoint/2010/main" val="1173047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par>
                                <p:cTn id="9" presetID="49" presetClass="entr" presetSubtype="0"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000" fill="hold"/>
                                        <p:tgtEl>
                                          <p:spTgt spid="8"/>
                                        </p:tgtEl>
                                        <p:attrNameLst>
                                          <p:attrName>ppt_w</p:attrName>
                                        </p:attrNameLst>
                                      </p:cBhvr>
                                      <p:tavLst>
                                        <p:tav tm="0">
                                          <p:val>
                                            <p:fltVal val="0"/>
                                          </p:val>
                                        </p:tav>
                                        <p:tav tm="100000">
                                          <p:val>
                                            <p:strVal val="#ppt_w"/>
                                          </p:val>
                                        </p:tav>
                                      </p:tavLst>
                                    </p:anim>
                                    <p:anim calcmode="lin" valueType="num">
                                      <p:cBhvr>
                                        <p:cTn id="12" dur="2000" fill="hold"/>
                                        <p:tgtEl>
                                          <p:spTgt spid="8"/>
                                        </p:tgtEl>
                                        <p:attrNameLst>
                                          <p:attrName>ppt_h</p:attrName>
                                        </p:attrNameLst>
                                      </p:cBhvr>
                                      <p:tavLst>
                                        <p:tav tm="0">
                                          <p:val>
                                            <p:fltVal val="0"/>
                                          </p:val>
                                        </p:tav>
                                        <p:tav tm="100000">
                                          <p:val>
                                            <p:strVal val="#ppt_h"/>
                                          </p:val>
                                        </p:tav>
                                      </p:tavLst>
                                    </p:anim>
                                    <p:anim calcmode="lin" valueType="num">
                                      <p:cBhvr>
                                        <p:cTn id="13" dur="2000" fill="hold"/>
                                        <p:tgtEl>
                                          <p:spTgt spid="8"/>
                                        </p:tgtEl>
                                        <p:attrNameLst>
                                          <p:attrName>style.rotation</p:attrName>
                                        </p:attrNameLst>
                                      </p:cBhvr>
                                      <p:tavLst>
                                        <p:tav tm="0">
                                          <p:val>
                                            <p:fltVal val="360"/>
                                          </p:val>
                                        </p:tav>
                                        <p:tav tm="100000">
                                          <p:val>
                                            <p:fltVal val="0"/>
                                          </p:val>
                                        </p:tav>
                                      </p:tavLst>
                                    </p:anim>
                                    <p:animEffect transition="in" filter="fade">
                                      <p:cBhvr>
                                        <p:cTn id="14" dur="2000"/>
                                        <p:tgtEl>
                                          <p:spTgt spid="8"/>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FF00"/>
                </a:solidFill>
              </a:rPr>
              <a:t>VENN DIAGRAMS</a:t>
            </a:r>
          </a:p>
        </p:txBody>
      </p:sp>
      <p:sp>
        <p:nvSpPr>
          <p:cNvPr id="3" name="Oval 2"/>
          <p:cNvSpPr/>
          <p:nvPr/>
        </p:nvSpPr>
        <p:spPr bwMode="auto">
          <a:xfrm>
            <a:off x="457200" y="1600200"/>
            <a:ext cx="4800600" cy="4495800"/>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4" name="Oval 3"/>
          <p:cNvSpPr/>
          <p:nvPr/>
        </p:nvSpPr>
        <p:spPr bwMode="auto">
          <a:xfrm>
            <a:off x="3352800" y="1609298"/>
            <a:ext cx="5410200" cy="4486701"/>
          </a:xfrm>
          <a:prstGeom prst="ellipse">
            <a:avLst/>
          </a:prstGeom>
          <a:noFill/>
          <a:ln w="44450" cap="flat" cmpd="sng" algn="ctr">
            <a:solidFill>
              <a:srgbClr val="0099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p:cNvSpPr txBox="1"/>
          <p:nvPr/>
        </p:nvSpPr>
        <p:spPr>
          <a:xfrm>
            <a:off x="838200" y="3121223"/>
            <a:ext cx="2514600" cy="707886"/>
          </a:xfrm>
          <a:prstGeom prst="rect">
            <a:avLst/>
          </a:prstGeom>
          <a:noFill/>
        </p:spPr>
        <p:txBody>
          <a:bodyPr wrap="square" rtlCol="0">
            <a:spAutoFit/>
          </a:bodyPr>
          <a:lstStyle/>
          <a:p>
            <a:pPr algn="ctr"/>
            <a:r>
              <a:rPr lang="en-US" sz="4000" b="1" dirty="0">
                <a:solidFill>
                  <a:srgbClr val="FFCCFF"/>
                </a:solidFill>
              </a:rPr>
              <a:t>Plants</a:t>
            </a:r>
          </a:p>
        </p:txBody>
      </p:sp>
      <p:sp>
        <p:nvSpPr>
          <p:cNvPr id="7" name="TextBox 6"/>
          <p:cNvSpPr txBox="1"/>
          <p:nvPr/>
        </p:nvSpPr>
        <p:spPr>
          <a:xfrm>
            <a:off x="5410200" y="2971800"/>
            <a:ext cx="2895600" cy="707886"/>
          </a:xfrm>
          <a:prstGeom prst="rect">
            <a:avLst/>
          </a:prstGeom>
          <a:noFill/>
        </p:spPr>
        <p:txBody>
          <a:bodyPr wrap="square" rtlCol="0">
            <a:spAutoFit/>
          </a:bodyPr>
          <a:lstStyle/>
          <a:p>
            <a:pPr algn="ctr"/>
            <a:r>
              <a:rPr lang="en-US" sz="4000" b="1" dirty="0">
                <a:solidFill>
                  <a:srgbClr val="00FFFF"/>
                </a:solidFill>
              </a:rPr>
              <a:t>Animals</a:t>
            </a:r>
          </a:p>
        </p:txBody>
      </p:sp>
    </p:spTree>
    <p:extLst>
      <p:ext uri="{BB962C8B-B14F-4D97-AF65-F5344CB8AC3E}">
        <p14:creationId xmlns:p14="http://schemas.microsoft.com/office/powerpoint/2010/main" val="101375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28CE-3D7C-D446-8AC0-0755FB44B04F}"/>
              </a:ext>
            </a:extLst>
          </p:cNvPr>
          <p:cNvSpPr>
            <a:spLocks noGrp="1"/>
          </p:cNvSpPr>
          <p:nvPr>
            <p:ph type="title"/>
          </p:nvPr>
        </p:nvSpPr>
        <p:spPr>
          <a:xfrm>
            <a:off x="29308" y="63497"/>
            <a:ext cx="3048000" cy="762000"/>
          </a:xfrm>
        </p:spPr>
        <p:txBody>
          <a:bodyPr/>
          <a:lstStyle/>
          <a:p>
            <a:pPr algn="r"/>
            <a:r>
              <a:rPr lang="en-US" dirty="0"/>
              <a:t>Resources</a:t>
            </a:r>
          </a:p>
        </p:txBody>
      </p:sp>
      <p:pic>
        <p:nvPicPr>
          <p:cNvPr id="4" name="Picture 3">
            <a:extLst>
              <a:ext uri="{FF2B5EF4-FFF2-40B4-BE49-F238E27FC236}">
                <a16:creationId xmlns:a16="http://schemas.microsoft.com/office/drawing/2014/main" id="{0131208D-ACC4-D340-9EA5-FC2D61CEF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4751"/>
            <a:ext cx="7632824" cy="5322207"/>
          </a:xfrm>
          <a:prstGeom prst="rect">
            <a:avLst/>
          </a:prstGeom>
        </p:spPr>
      </p:pic>
      <p:pic>
        <p:nvPicPr>
          <p:cNvPr id="6" name="Picture 5">
            <a:extLst>
              <a:ext uri="{FF2B5EF4-FFF2-40B4-BE49-F238E27FC236}">
                <a16:creationId xmlns:a16="http://schemas.microsoft.com/office/drawing/2014/main" id="{9ADF8095-EAE2-5A43-87BB-BE9CBA9E6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88889"/>
            <a:ext cx="7848600" cy="5328069"/>
          </a:xfrm>
          <a:prstGeom prst="rect">
            <a:avLst/>
          </a:prstGeom>
        </p:spPr>
      </p:pic>
    </p:spTree>
    <p:extLst>
      <p:ext uri="{BB962C8B-B14F-4D97-AF65-F5344CB8AC3E}">
        <p14:creationId xmlns:p14="http://schemas.microsoft.com/office/powerpoint/2010/main" val="12841750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28CE-3D7C-D446-8AC0-0755FB44B04F}"/>
              </a:ext>
            </a:extLst>
          </p:cNvPr>
          <p:cNvSpPr>
            <a:spLocks noGrp="1"/>
          </p:cNvSpPr>
          <p:nvPr>
            <p:ph type="title"/>
          </p:nvPr>
        </p:nvSpPr>
        <p:spPr>
          <a:xfrm>
            <a:off x="6096000" y="0"/>
            <a:ext cx="3048000" cy="762000"/>
          </a:xfrm>
        </p:spPr>
        <p:txBody>
          <a:bodyPr/>
          <a:lstStyle/>
          <a:p>
            <a:pPr algn="r"/>
            <a:r>
              <a:rPr lang="en-US" dirty="0"/>
              <a:t>Resources</a:t>
            </a:r>
          </a:p>
        </p:txBody>
      </p:sp>
      <p:pic>
        <p:nvPicPr>
          <p:cNvPr id="5" name="Picture 4" descr="Table&#10;&#10;Description automatically generated">
            <a:extLst>
              <a:ext uri="{FF2B5EF4-FFF2-40B4-BE49-F238E27FC236}">
                <a16:creationId xmlns:a16="http://schemas.microsoft.com/office/drawing/2014/main" id="{2E1D041D-853B-AE4E-BA0F-E54FC9975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77672"/>
            <a:ext cx="8458200" cy="5437445"/>
          </a:xfrm>
          <a:prstGeom prst="rect">
            <a:avLst/>
          </a:prstGeom>
        </p:spPr>
      </p:pic>
    </p:spTree>
    <p:extLst>
      <p:ext uri="{BB962C8B-B14F-4D97-AF65-F5344CB8AC3E}">
        <p14:creationId xmlns:p14="http://schemas.microsoft.com/office/powerpoint/2010/main" val="149008678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20E0C-8E34-35EB-D537-29B622ACFF8D}"/>
              </a:ext>
            </a:extLst>
          </p:cNvPr>
          <p:cNvSpPr>
            <a:spLocks noGrp="1"/>
          </p:cNvSpPr>
          <p:nvPr>
            <p:ph type="title"/>
          </p:nvPr>
        </p:nvSpPr>
        <p:spPr>
          <a:xfrm>
            <a:off x="443459" y="49212"/>
            <a:ext cx="8229600" cy="1093788"/>
          </a:xfrm>
        </p:spPr>
        <p:txBody>
          <a:bodyPr/>
          <a:lstStyle/>
          <a:p>
            <a:r>
              <a:rPr lang="en-US" dirty="0">
                <a:solidFill>
                  <a:srgbClr val="FFFF00"/>
                </a:solidFill>
                <a:latin typeface="Chalkboard" panose="03050602040202020205" pitchFamily="66" charset="77"/>
              </a:rPr>
              <a:t>Building Mental </a:t>
            </a:r>
            <a:br>
              <a:rPr lang="en-US" dirty="0">
                <a:solidFill>
                  <a:srgbClr val="FFFF00"/>
                </a:solidFill>
                <a:latin typeface="Chalkboard" panose="03050602040202020205" pitchFamily="66" charset="77"/>
              </a:rPr>
            </a:br>
            <a:r>
              <a:rPr lang="en-US" dirty="0">
                <a:solidFill>
                  <a:srgbClr val="FFFF00"/>
                </a:solidFill>
                <a:latin typeface="Chalkboard" panose="03050602040202020205" pitchFamily="66" charset="77"/>
              </a:rPr>
              <a:t>Flexibility and Creativity</a:t>
            </a:r>
          </a:p>
        </p:txBody>
      </p:sp>
      <p:pic>
        <p:nvPicPr>
          <p:cNvPr id="9" name="Picture 8" descr="A picture containing LEGO, toy&#10;&#10;Description automatically generated">
            <a:extLst>
              <a:ext uri="{FF2B5EF4-FFF2-40B4-BE49-F238E27FC236}">
                <a16:creationId xmlns:a16="http://schemas.microsoft.com/office/drawing/2014/main" id="{D20FDAD8-5288-186D-A894-00C3EAD67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1752600"/>
            <a:ext cx="6451600" cy="4838700"/>
          </a:xfrm>
          <a:prstGeom prst="rect">
            <a:avLst/>
          </a:prstGeom>
        </p:spPr>
      </p:pic>
    </p:spTree>
    <p:extLst>
      <p:ext uri="{BB962C8B-B14F-4D97-AF65-F5344CB8AC3E}">
        <p14:creationId xmlns:p14="http://schemas.microsoft.com/office/powerpoint/2010/main" val="514647155"/>
      </p:ext>
    </p:extLst>
  </p:cSld>
  <p:clrMapOvr>
    <a:masterClrMapping/>
  </p:clrMapOvr>
  <p:transition spd="slow">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8465-586D-F346-AE56-A2643F6A9032}"/>
              </a:ext>
            </a:extLst>
          </p:cNvPr>
          <p:cNvSpPr>
            <a:spLocks noGrp="1"/>
          </p:cNvSpPr>
          <p:nvPr>
            <p:ph type="title"/>
          </p:nvPr>
        </p:nvSpPr>
        <p:spPr>
          <a:xfrm>
            <a:off x="4572000" y="152400"/>
            <a:ext cx="4572000" cy="1143000"/>
          </a:xfrm>
        </p:spPr>
        <p:txBody>
          <a:bodyPr/>
          <a:lstStyle/>
          <a:p>
            <a:r>
              <a:rPr lang="en-US" b="1" dirty="0"/>
              <a:t>Determining</a:t>
            </a:r>
          </a:p>
        </p:txBody>
      </p:sp>
      <p:pic>
        <p:nvPicPr>
          <p:cNvPr id="4" name="Picture 3" descr="A close up of text on a white background&#10;&#10;Description automatically generated">
            <a:extLst>
              <a:ext uri="{FF2B5EF4-FFF2-40B4-BE49-F238E27FC236}">
                <a16:creationId xmlns:a16="http://schemas.microsoft.com/office/drawing/2014/main" id="{06B369C3-EACC-1242-B777-202D66B75A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4339771" cy="5257800"/>
          </a:xfrm>
          <a:prstGeom prst="rect">
            <a:avLst/>
          </a:prstGeom>
        </p:spPr>
      </p:pic>
      <p:pic>
        <p:nvPicPr>
          <p:cNvPr id="6" name="Picture 5" descr="A screenshot of a newspaper&#10;&#10;Description automatically generated">
            <a:extLst>
              <a:ext uri="{FF2B5EF4-FFF2-40B4-BE49-F238E27FC236}">
                <a16:creationId xmlns:a16="http://schemas.microsoft.com/office/drawing/2014/main" id="{DED78116-31B4-E04B-B566-941125C22D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1767" y="1447800"/>
            <a:ext cx="4219833" cy="5238691"/>
          </a:xfrm>
          <a:prstGeom prst="rect">
            <a:avLst/>
          </a:prstGeom>
        </p:spPr>
      </p:pic>
      <p:sp>
        <p:nvSpPr>
          <p:cNvPr id="7" name="Title 1">
            <a:extLst>
              <a:ext uri="{FF2B5EF4-FFF2-40B4-BE49-F238E27FC236}">
                <a16:creationId xmlns:a16="http://schemas.microsoft.com/office/drawing/2014/main" id="{56670E18-0FDE-6E4C-8AB3-C47B1EFBEC1B}"/>
              </a:ext>
            </a:extLst>
          </p:cNvPr>
          <p:cNvSpPr txBox="1">
            <a:spLocks/>
          </p:cNvSpPr>
          <p:nvPr/>
        </p:nvSpPr>
        <p:spPr bwMode="auto">
          <a:xfrm>
            <a:off x="125629" y="5543491"/>
            <a:ext cx="4572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r>
              <a:rPr lang="en-US" b="1" kern="0" dirty="0"/>
              <a:t>Depth of</a:t>
            </a:r>
          </a:p>
          <a:p>
            <a:r>
              <a:rPr lang="en-US" b="1" kern="0" dirty="0"/>
              <a:t>Knowledge</a:t>
            </a:r>
          </a:p>
        </p:txBody>
      </p:sp>
    </p:spTree>
    <p:extLst>
      <p:ext uri="{BB962C8B-B14F-4D97-AF65-F5344CB8AC3E}">
        <p14:creationId xmlns:p14="http://schemas.microsoft.com/office/powerpoint/2010/main" val="460304492"/>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58AE-B54D-DE4D-9FC6-B5C39F64A472}"/>
              </a:ext>
            </a:extLst>
          </p:cNvPr>
          <p:cNvSpPr>
            <a:spLocks noGrp="1"/>
          </p:cNvSpPr>
          <p:nvPr>
            <p:ph type="title"/>
          </p:nvPr>
        </p:nvSpPr>
        <p:spPr>
          <a:xfrm>
            <a:off x="58271" y="685800"/>
            <a:ext cx="4589929" cy="1143000"/>
          </a:xfrm>
        </p:spPr>
        <p:txBody>
          <a:bodyPr/>
          <a:lstStyle/>
          <a:p>
            <a:r>
              <a:rPr lang="en-US" sz="2800" b="1" dirty="0">
                <a:solidFill>
                  <a:schemeClr val="tx1"/>
                </a:solidFill>
              </a:rPr>
              <a:t>Instructional Strategy:</a:t>
            </a:r>
            <a:br>
              <a:rPr lang="en-US" sz="2800" b="1" dirty="0">
                <a:solidFill>
                  <a:schemeClr val="tx1"/>
                </a:solidFill>
              </a:rPr>
            </a:br>
            <a:br>
              <a:rPr lang="en-US" sz="2800" b="1" dirty="0">
                <a:solidFill>
                  <a:schemeClr val="tx1"/>
                </a:solidFill>
              </a:rPr>
            </a:br>
            <a:r>
              <a:rPr lang="en-US" b="1" dirty="0">
                <a:solidFill>
                  <a:srgbClr val="FFCCFF"/>
                </a:solidFill>
                <a:latin typeface="Comic Sans MS" panose="030F0902030302020204" pitchFamily="66" charset="0"/>
              </a:rPr>
              <a:t>Motor Mouth</a:t>
            </a:r>
          </a:p>
        </p:txBody>
      </p:sp>
      <p:pic>
        <p:nvPicPr>
          <p:cNvPr id="4" name="Picture 3">
            <a:extLst>
              <a:ext uri="{FF2B5EF4-FFF2-40B4-BE49-F238E27FC236}">
                <a16:creationId xmlns:a16="http://schemas.microsoft.com/office/drawing/2014/main" id="{CB8A5E3C-5780-EC45-BA14-0C8E25A50E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76200"/>
            <a:ext cx="4419600" cy="3314700"/>
          </a:xfrm>
          <a:prstGeom prst="rect">
            <a:avLst/>
          </a:prstGeom>
        </p:spPr>
      </p:pic>
      <p:pic>
        <p:nvPicPr>
          <p:cNvPr id="6" name="Picture 5">
            <a:extLst>
              <a:ext uri="{FF2B5EF4-FFF2-40B4-BE49-F238E27FC236}">
                <a16:creationId xmlns:a16="http://schemas.microsoft.com/office/drawing/2014/main" id="{EADB0A01-B39C-6A43-A285-E0818EC5B9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276600"/>
            <a:ext cx="4381500" cy="3530600"/>
          </a:xfrm>
          <a:prstGeom prst="rect">
            <a:avLst/>
          </a:prstGeom>
        </p:spPr>
      </p:pic>
      <p:sp>
        <p:nvSpPr>
          <p:cNvPr id="7" name="TextBox 6">
            <a:extLst>
              <a:ext uri="{FF2B5EF4-FFF2-40B4-BE49-F238E27FC236}">
                <a16:creationId xmlns:a16="http://schemas.microsoft.com/office/drawing/2014/main" id="{7DA0D3AA-8CA4-2547-9937-DF6487C9D5A3}"/>
              </a:ext>
            </a:extLst>
          </p:cNvPr>
          <p:cNvSpPr txBox="1"/>
          <p:nvPr/>
        </p:nvSpPr>
        <p:spPr>
          <a:xfrm>
            <a:off x="4572000" y="3657600"/>
            <a:ext cx="4419600" cy="3031599"/>
          </a:xfrm>
          <a:prstGeom prst="rect">
            <a:avLst/>
          </a:prstGeom>
          <a:solidFill>
            <a:srgbClr val="000000"/>
          </a:solidFill>
        </p:spPr>
        <p:txBody>
          <a:bodyPr wrap="square" rtlCol="0">
            <a:spAutoFit/>
          </a:bodyPr>
          <a:lstStyle/>
          <a:p>
            <a:r>
              <a:rPr lang="en-US" dirty="0"/>
              <a:t>Purpose: To build and ‘check for’ background knowledge</a:t>
            </a:r>
          </a:p>
          <a:p>
            <a:endParaRPr lang="en-US" sz="1100" dirty="0"/>
          </a:p>
          <a:p>
            <a:pPr marL="342900" indent="-342900">
              <a:buFont typeface="Arial" panose="020B0604020202020204" pitchFamily="34" charset="0"/>
              <a:buChar char="•"/>
            </a:pPr>
            <a:r>
              <a:rPr lang="en-US" dirty="0"/>
              <a:t>One partner draws a card</a:t>
            </a:r>
          </a:p>
          <a:p>
            <a:pPr marL="342900" indent="-342900">
              <a:buFont typeface="Arial" panose="020B0604020202020204" pitchFamily="34" charset="0"/>
              <a:buChar char="•"/>
            </a:pPr>
            <a:r>
              <a:rPr lang="en-US" dirty="0"/>
              <a:t>Read their partner the words in blue (at top of card)</a:t>
            </a:r>
          </a:p>
          <a:p>
            <a:pPr marL="342900" indent="-342900">
              <a:buFont typeface="Arial" panose="020B0604020202020204" pitchFamily="34" charset="0"/>
              <a:buChar char="•"/>
            </a:pPr>
            <a:r>
              <a:rPr lang="en-US" dirty="0"/>
              <a:t>The partner with the card has one minute to give clues that </a:t>
            </a:r>
            <a:r>
              <a:rPr lang="en-US" dirty="0" err="1"/>
              <a:t>willhelp</a:t>
            </a:r>
            <a:r>
              <a:rPr lang="en-US" dirty="0"/>
              <a:t> their partner say each DOK student action on the card.</a:t>
            </a:r>
          </a:p>
        </p:txBody>
      </p:sp>
    </p:spTree>
    <p:extLst>
      <p:ext uri="{BB962C8B-B14F-4D97-AF65-F5344CB8AC3E}">
        <p14:creationId xmlns:p14="http://schemas.microsoft.com/office/powerpoint/2010/main" val="341866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 y="116849"/>
            <a:ext cx="8229600" cy="1779587"/>
          </a:xfrm>
        </p:spPr>
        <p:txBody>
          <a:bodyPr/>
          <a:lstStyle/>
          <a:p>
            <a:pPr algn="l" eaLnBrk="1" hangingPunct="1">
              <a:defRPr/>
            </a:pPr>
            <a:r>
              <a:rPr lang="en-US" sz="6000" b="1" dirty="0">
                <a:solidFill>
                  <a:srgbClr val="FFCCFF"/>
                </a:solidFill>
              </a:rPr>
              <a:t>G</a:t>
            </a:r>
            <a:r>
              <a:rPr lang="en-US" sz="6000" b="1" dirty="0"/>
              <a:t>o</a:t>
            </a:r>
            <a:r>
              <a:rPr lang="en-US" sz="6000" b="1" dirty="0">
                <a:solidFill>
                  <a:srgbClr val="99FF66"/>
                </a:solidFill>
              </a:rPr>
              <a:t>o</a:t>
            </a:r>
            <a:r>
              <a:rPr lang="en-US" sz="6000" b="1" dirty="0">
                <a:solidFill>
                  <a:srgbClr val="FFFF00"/>
                </a:solidFill>
              </a:rPr>
              <a:t>d</a:t>
            </a:r>
            <a:r>
              <a:rPr lang="en-US" sz="6000" b="1" dirty="0"/>
              <a:t> </a:t>
            </a:r>
            <a:r>
              <a:rPr lang="en-US" sz="6000" b="1" dirty="0">
                <a:solidFill>
                  <a:schemeClr val="hlink"/>
                </a:solidFill>
              </a:rPr>
              <a:t>I</a:t>
            </a:r>
            <a:r>
              <a:rPr lang="en-US" sz="6000" b="1" dirty="0">
                <a:solidFill>
                  <a:srgbClr val="66FFFF"/>
                </a:solidFill>
              </a:rPr>
              <a:t>n</a:t>
            </a:r>
            <a:r>
              <a:rPr lang="en-US" sz="6000" b="1" dirty="0">
                <a:solidFill>
                  <a:srgbClr val="FFCCFF"/>
                </a:solidFill>
              </a:rPr>
              <a:t>s</a:t>
            </a:r>
            <a:r>
              <a:rPr lang="en-US" sz="6000" b="1" dirty="0">
                <a:solidFill>
                  <a:schemeClr val="tx1"/>
                </a:solidFill>
                <a:effectLst>
                  <a:outerShdw blurRad="38100" dist="38100" dir="2700000" algn="tl">
                    <a:srgbClr val="010199"/>
                  </a:outerShdw>
                </a:effectLst>
              </a:rPr>
              <a:t>t</a:t>
            </a:r>
            <a:r>
              <a:rPr lang="en-US" sz="6000" b="1" dirty="0">
                <a:solidFill>
                  <a:srgbClr val="66CCFF"/>
                </a:solidFill>
              </a:rPr>
              <a:t>r</a:t>
            </a:r>
            <a:r>
              <a:rPr lang="en-US" sz="6000" b="1" dirty="0">
                <a:solidFill>
                  <a:srgbClr val="FF66CC"/>
                </a:solidFill>
              </a:rPr>
              <a:t>u</a:t>
            </a:r>
            <a:r>
              <a:rPr lang="en-US" sz="6000" b="1" dirty="0">
                <a:solidFill>
                  <a:srgbClr val="00CC00"/>
                </a:solidFill>
              </a:rPr>
              <a:t>c</a:t>
            </a:r>
            <a:r>
              <a:rPr lang="en-US" sz="6000" b="1" dirty="0">
                <a:solidFill>
                  <a:schemeClr val="tx1"/>
                </a:solidFill>
                <a:effectLst>
                  <a:outerShdw blurRad="38100" dist="38100" dir="2700000" algn="tl">
                    <a:srgbClr val="010199"/>
                  </a:outerShdw>
                </a:effectLst>
              </a:rPr>
              <a:t>t</a:t>
            </a:r>
            <a:r>
              <a:rPr lang="en-US" sz="6000" b="1" dirty="0">
                <a:solidFill>
                  <a:schemeClr val="hlink"/>
                </a:solidFill>
              </a:rPr>
              <a:t>i</a:t>
            </a:r>
            <a:r>
              <a:rPr lang="en-US" sz="6000" b="1" dirty="0">
                <a:solidFill>
                  <a:srgbClr val="66CCFF"/>
                </a:solidFill>
              </a:rPr>
              <a:t>o</a:t>
            </a:r>
            <a:r>
              <a:rPr lang="en-US" sz="6000" b="1" dirty="0">
                <a:solidFill>
                  <a:srgbClr val="FF99FF"/>
                </a:solidFill>
              </a:rPr>
              <a:t>n</a:t>
            </a:r>
            <a:br>
              <a:rPr lang="en-US" sz="4800" dirty="0"/>
            </a:br>
            <a:r>
              <a:rPr lang="en-US" sz="3200" dirty="0"/>
              <a:t>(Keep it Simple…Keep it Real)</a:t>
            </a:r>
            <a:endParaRPr lang="en-US" sz="4800" dirty="0"/>
          </a:p>
        </p:txBody>
      </p:sp>
      <p:sp>
        <p:nvSpPr>
          <p:cNvPr id="47107" name="Rectangle 3"/>
          <p:cNvSpPr>
            <a:spLocks noGrp="1" noChangeArrowheads="1"/>
          </p:cNvSpPr>
          <p:nvPr>
            <p:ph type="body" sz="half" idx="1"/>
          </p:nvPr>
        </p:nvSpPr>
        <p:spPr>
          <a:xfrm>
            <a:off x="152400" y="1981200"/>
            <a:ext cx="8991600" cy="4572000"/>
          </a:xfrm>
        </p:spPr>
        <p:txBody>
          <a:bodyPr/>
          <a:lstStyle/>
          <a:p>
            <a:pPr algn="ctr" eaLnBrk="1" hangingPunct="1">
              <a:buNone/>
              <a:defRPr/>
            </a:pPr>
            <a:r>
              <a:rPr lang="en-US" sz="3600" b="1" dirty="0">
                <a:effectLst/>
                <a:latin typeface="Comic Sans MS" panose="030F0702030302020204" pitchFamily="66" charset="0"/>
              </a:rPr>
              <a:t>“We can, whenever and wherever we choose, </a:t>
            </a:r>
            <a:r>
              <a:rPr lang="en-US" sz="3600" b="1" u="sng" dirty="0">
                <a:effectLst/>
                <a:latin typeface="Comic Sans MS" panose="030F0702030302020204" pitchFamily="66" charset="0"/>
              </a:rPr>
              <a:t>successfully teach all children whose schooling is of interest to us</a:t>
            </a:r>
            <a:r>
              <a:rPr lang="en-US" sz="3600" b="1" dirty="0">
                <a:effectLst/>
                <a:latin typeface="Comic Sans MS" panose="030F0702030302020204" pitchFamily="66" charset="0"/>
              </a:rPr>
              <a:t>. We already know more than we need to do that. Whether or not we do it must finally depend on how we feel about the fact that we haven’t so far.”</a:t>
            </a:r>
            <a:r>
              <a:rPr lang="en-US" sz="3600" dirty="0">
                <a:latin typeface="Comic Sans MS" panose="030F0702030302020204" pitchFamily="66" charset="0"/>
              </a:rPr>
              <a:t> </a:t>
            </a:r>
          </a:p>
          <a:p>
            <a:pPr algn="r" eaLnBrk="1" hangingPunct="1">
              <a:buNone/>
              <a:defRPr/>
            </a:pPr>
            <a:r>
              <a:rPr lang="en-US" sz="2000" dirty="0"/>
              <a:t>~Ron Edmonds</a:t>
            </a:r>
          </a:p>
        </p:txBody>
      </p:sp>
      <p:pic>
        <p:nvPicPr>
          <p:cNvPr id="4100" name="Picture 4" descr="j0289083"/>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7823200" y="0"/>
            <a:ext cx="1320800" cy="1981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7107">
                                            <p:txEl>
                                              <p:pRg st="0" end="0"/>
                                            </p:txEl>
                                          </p:spTgt>
                                        </p:tgtEl>
                                        <p:attrNameLst>
                                          <p:attrName>style.visibility</p:attrName>
                                        </p:attrNameLst>
                                      </p:cBhvr>
                                      <p:to>
                                        <p:strVal val="visible"/>
                                      </p:to>
                                    </p:set>
                                    <p:animEffect transition="in" filter="wheel(1)">
                                      <p:cBhvr>
                                        <p:cTn id="12" dur="2000"/>
                                        <p:tgtEl>
                                          <p:spTgt spid="471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7107">
                                            <p:txEl>
                                              <p:pRg st="1" end="1"/>
                                            </p:txEl>
                                          </p:spTgt>
                                        </p:tgtEl>
                                        <p:attrNameLst>
                                          <p:attrName>style.visibility</p:attrName>
                                        </p:attrNameLst>
                                      </p:cBhvr>
                                      <p:to>
                                        <p:strVal val="visible"/>
                                      </p:to>
                                    </p:set>
                                    <p:animEffect transition="in" filter="wheel(1)">
                                      <p:cBhvr>
                                        <p:cTn id="17" dur="2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7F3B-2EB0-B70A-E690-7064D41A5E81}"/>
              </a:ext>
            </a:extLst>
          </p:cNvPr>
          <p:cNvSpPr>
            <a:spLocks noGrp="1"/>
          </p:cNvSpPr>
          <p:nvPr>
            <p:ph type="title"/>
          </p:nvPr>
        </p:nvSpPr>
        <p:spPr>
          <a:xfrm>
            <a:off x="0" y="5181600"/>
            <a:ext cx="9144000" cy="1143000"/>
          </a:xfrm>
        </p:spPr>
        <p:txBody>
          <a:bodyPr/>
          <a:lstStyle/>
          <a:p>
            <a:pPr>
              <a:lnSpc>
                <a:spcPct val="150000"/>
              </a:lnSpc>
            </a:pPr>
            <a:r>
              <a:rPr lang="en-US" sz="3200" dirty="0">
                <a:solidFill>
                  <a:srgbClr val="FFFF00"/>
                </a:solidFill>
                <a:latin typeface="Chalkboard" panose="03050602040202020205" pitchFamily="66" charset="77"/>
              </a:rPr>
              <a:t>Bring your documents and meet someone new. </a:t>
            </a:r>
            <a:br>
              <a:rPr lang="en-US" sz="3200" dirty="0">
                <a:solidFill>
                  <a:srgbClr val="FFFF00"/>
                </a:solidFill>
                <a:latin typeface="Chalkboard" panose="03050602040202020205" pitchFamily="66" charset="77"/>
              </a:rPr>
            </a:br>
            <a:r>
              <a:rPr lang="en-US" sz="3200" dirty="0">
                <a:solidFill>
                  <a:srgbClr val="FFFF00"/>
                </a:solidFill>
                <a:latin typeface="Chalkboard" panose="03050602040202020205" pitchFamily="66" charset="77"/>
              </a:rPr>
              <a:t>Find two seats, sit together, and say hello!</a:t>
            </a:r>
          </a:p>
        </p:txBody>
      </p:sp>
      <p:sp>
        <p:nvSpPr>
          <p:cNvPr id="4" name="Rectangle 3">
            <a:extLst>
              <a:ext uri="{FF2B5EF4-FFF2-40B4-BE49-F238E27FC236}">
                <a16:creationId xmlns:a16="http://schemas.microsoft.com/office/drawing/2014/main" id="{4F8C9A91-582E-0A1F-D2D9-580555AAAE0C}"/>
              </a:ext>
            </a:extLst>
          </p:cNvPr>
          <p:cNvSpPr/>
          <p:nvPr/>
        </p:nvSpPr>
        <p:spPr>
          <a:xfrm>
            <a:off x="228600" y="152400"/>
            <a:ext cx="8502905"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rgbClr val="00FF00"/>
                </a:solidFill>
                <a:effectLst>
                  <a:outerShdw blurRad="12700" dist="38100" dir="2700000" algn="tl" rotWithShape="0">
                    <a:schemeClr val="bg1">
                      <a:lumMod val="50000"/>
                    </a:schemeClr>
                  </a:outerShdw>
                </a:effectLst>
                <a:latin typeface="Chalkboard" panose="03050602040202020205" pitchFamily="66" charset="77"/>
              </a:rPr>
              <a:t>Four Second </a:t>
            </a:r>
            <a:r>
              <a:rPr lang="en-US" sz="66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Chalkboard" panose="03050602040202020205" pitchFamily="66" charset="77"/>
              </a:rPr>
              <a:t>Partner</a:t>
            </a:r>
          </a:p>
        </p:txBody>
      </p:sp>
      <p:pic>
        <p:nvPicPr>
          <p:cNvPr id="6" name="Picture 5" descr="A couple of cartoon characters holding up a puzzle piece&#10;&#10;Description automatically generated">
            <a:extLst>
              <a:ext uri="{FF2B5EF4-FFF2-40B4-BE49-F238E27FC236}">
                <a16:creationId xmlns:a16="http://schemas.microsoft.com/office/drawing/2014/main" id="{FD3E89D6-FAAD-5701-17FB-C33A5C85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397" y="1371600"/>
            <a:ext cx="5971309" cy="4269486"/>
          </a:xfrm>
          <a:prstGeom prst="rect">
            <a:avLst/>
          </a:prstGeom>
        </p:spPr>
      </p:pic>
    </p:spTree>
    <p:extLst>
      <p:ext uri="{BB962C8B-B14F-4D97-AF65-F5344CB8AC3E}">
        <p14:creationId xmlns:p14="http://schemas.microsoft.com/office/powerpoint/2010/main" val="1937415958"/>
      </p:ext>
    </p:extLst>
  </p:cSld>
  <p:clrMapOvr>
    <a:masterClrMapping/>
  </p:clrMapOvr>
  <p:transition spd="slow">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199"/>
            <a:ext cx="7010400" cy="3076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905000" y="304800"/>
            <a:ext cx="5079853" cy="923330"/>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ORGANIZATION</a:t>
            </a:r>
          </a:p>
        </p:txBody>
      </p:sp>
      <p:sp>
        <p:nvSpPr>
          <p:cNvPr id="4" name="TextBox 3">
            <a:extLst>
              <a:ext uri="{FF2B5EF4-FFF2-40B4-BE49-F238E27FC236}">
                <a16:creationId xmlns:a16="http://schemas.microsoft.com/office/drawing/2014/main" id="{BCDB69EB-59E2-E041-A9EA-62A9EEB24AB4}"/>
              </a:ext>
            </a:extLst>
          </p:cNvPr>
          <p:cNvSpPr txBox="1"/>
          <p:nvPr/>
        </p:nvSpPr>
        <p:spPr>
          <a:xfrm>
            <a:off x="0" y="4419600"/>
            <a:ext cx="9144000" cy="2739211"/>
          </a:xfrm>
          <a:prstGeom prst="rect">
            <a:avLst/>
          </a:prstGeom>
          <a:noFill/>
        </p:spPr>
        <p:txBody>
          <a:bodyPr wrap="square" rtlCol="0">
            <a:spAutoFit/>
          </a:bodyPr>
          <a:lstStyle/>
          <a:p>
            <a:pPr algn="ctr"/>
            <a:r>
              <a:rPr lang="en-US" sz="3200" b="1" dirty="0">
                <a:latin typeface="Arial" pitchFamily="34" charset="0"/>
                <a:cs typeface="Arial" pitchFamily="34" charset="0"/>
              </a:rPr>
              <a:t>Helping Students Develop Understanding</a:t>
            </a:r>
          </a:p>
          <a:p>
            <a:pPr algn="ctr"/>
            <a:endParaRPr lang="en-US" sz="2800" b="1" dirty="0"/>
          </a:p>
          <a:p>
            <a:pPr algn="ctr"/>
            <a:r>
              <a:rPr lang="en-US" sz="2800" dirty="0">
                <a:latin typeface="Arial" pitchFamily="34" charset="0"/>
                <a:cs typeface="Arial" pitchFamily="34" charset="0"/>
              </a:rPr>
              <a:t>Purposefully facilitate students collaborating to create </a:t>
            </a:r>
            <a:r>
              <a:rPr lang="en-US" sz="2800" dirty="0"/>
              <a:t>interactive notes to archive essential understandings based on </a:t>
            </a:r>
            <a:r>
              <a:rPr lang="en-US" sz="2800"/>
              <a:t>unpacked standards (and PLD)</a:t>
            </a:r>
            <a:r>
              <a:rPr lang="en-US" sz="2800">
                <a:latin typeface="Arial" pitchFamily="34" charset="0"/>
                <a:cs typeface="Arial" pitchFamily="34" charset="0"/>
              </a:rPr>
              <a:t>.</a:t>
            </a:r>
            <a:endParaRPr lang="en-US" sz="2800" dirty="0">
              <a:latin typeface="Arial" pitchFamily="34" charset="0"/>
              <a:cs typeface="Arial" pitchFamily="34" charset="0"/>
            </a:endParaRPr>
          </a:p>
          <a:p>
            <a:pPr algn="ctr"/>
            <a:endParaRPr lang="en-US" sz="2800" dirty="0"/>
          </a:p>
        </p:txBody>
      </p:sp>
    </p:spTree>
    <p:extLst>
      <p:ext uri="{BB962C8B-B14F-4D97-AF65-F5344CB8AC3E}">
        <p14:creationId xmlns:p14="http://schemas.microsoft.com/office/powerpoint/2010/main" val="149062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soF2EE7"/>
          <p:cNvPicPr>
            <a:picLocks noChangeAspect="1" noChangeArrowheads="1"/>
          </p:cNvPicPr>
          <p:nvPr/>
        </p:nvPicPr>
        <p:blipFill>
          <a:blip r:embed="rId3" cstate="print"/>
          <a:srcRect t="5057"/>
          <a:stretch>
            <a:fillRect/>
          </a:stretch>
        </p:blipFill>
        <p:spPr bwMode="auto">
          <a:xfrm>
            <a:off x="4267200" y="0"/>
            <a:ext cx="4876800" cy="6858000"/>
          </a:xfrm>
          <a:prstGeom prst="rect">
            <a:avLst/>
          </a:prstGeom>
          <a:noFill/>
        </p:spPr>
      </p:pic>
      <p:pic>
        <p:nvPicPr>
          <p:cNvPr id="352259" name="Picture 3" descr="mso30CB5"/>
          <p:cNvPicPr>
            <a:picLocks noChangeAspect="1" noChangeArrowheads="1"/>
          </p:cNvPicPr>
          <p:nvPr/>
        </p:nvPicPr>
        <p:blipFill>
          <a:blip r:embed="rId4" cstate="print"/>
          <a:srcRect l="1213" t="1814" r="1213" b="2722"/>
          <a:stretch>
            <a:fillRect/>
          </a:stretch>
        </p:blipFill>
        <p:spPr bwMode="auto">
          <a:xfrm>
            <a:off x="0" y="0"/>
            <a:ext cx="4572000" cy="6858000"/>
          </a:xfrm>
          <a:prstGeom prst="rect">
            <a:avLst/>
          </a:prstGeom>
          <a:noFill/>
        </p:spPr>
      </p:pic>
      <p:sp>
        <p:nvSpPr>
          <p:cNvPr id="4" name="Rectangle 3"/>
          <p:cNvSpPr/>
          <p:nvPr/>
        </p:nvSpPr>
        <p:spPr bwMode="auto">
          <a:xfrm>
            <a:off x="5257800" y="838200"/>
            <a:ext cx="6858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3365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6406C561"/>
          <p:cNvPicPr>
            <a:picLocks noChangeAspect="1" noChangeArrowheads="1"/>
          </p:cNvPicPr>
          <p:nvPr/>
        </p:nvPicPr>
        <p:blipFill rotWithShape="1">
          <a:blip r:embed="rId3">
            <a:extLst>
              <a:ext uri="{28A0092B-C50C-407E-A947-70E740481C1C}">
                <a14:useLocalDpi xmlns:a14="http://schemas.microsoft.com/office/drawing/2010/main" val="0"/>
              </a:ext>
            </a:extLst>
          </a:blip>
          <a:srcRect r="3369" b="10664"/>
          <a:stretch/>
        </p:blipFill>
        <p:spPr bwMode="auto">
          <a:xfrm>
            <a:off x="4343400" y="1308551"/>
            <a:ext cx="4646628" cy="554944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04800" y="152400"/>
            <a:ext cx="8458200" cy="1200329"/>
          </a:xfrm>
          <a:prstGeom prst="rect">
            <a:avLst/>
          </a:prstGeom>
          <a:noFill/>
        </p:spPr>
        <p:txBody>
          <a:bodyPr wrap="square" rtlCol="0">
            <a:spAutoFit/>
          </a:bodyPr>
          <a:lstStyle/>
          <a:p>
            <a:r>
              <a:rPr lang="en-US" dirty="0"/>
              <a:t>NOTE: Kindergarten notebooks are created for students by teams of teachers prior to the new school year. The right page is the teacher page (providing information and examples) and the left page is the student page (for students to practice or apply).</a:t>
            </a:r>
          </a:p>
        </p:txBody>
      </p:sp>
    </p:spTree>
    <p:extLst>
      <p:ext uri="{BB962C8B-B14F-4D97-AF65-F5344CB8AC3E}">
        <p14:creationId xmlns:p14="http://schemas.microsoft.com/office/powerpoint/2010/main" val="3525728604"/>
      </p:ext>
    </p:extLst>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B4209A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1054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276881"/>
      </p:ext>
    </p:extLst>
  </p:cSld>
  <p:clrMapOvr>
    <a:masterClrMapping/>
  </p:clrMapOvr>
  <p:transition spd="slow">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35E2F1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213" y="0"/>
            <a:ext cx="5538787"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71046010"/>
      </p:ext>
    </p:extLst>
  </p:cSld>
  <p:clrMapOvr>
    <a:masterClrMapping/>
  </p:clrMapOvr>
  <p:transition spd="slow">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353FE8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26714144"/>
      </p:ext>
    </p:extLst>
  </p:cSld>
  <p:clrMapOvr>
    <a:masterClrMapping/>
  </p:clrMapOvr>
  <p:transition spd="slow">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9D26-9BE9-AC48-A0F0-23A4872B7D11}"/>
              </a:ext>
            </a:extLst>
          </p:cNvPr>
          <p:cNvSpPr>
            <a:spLocks noGrp="1"/>
          </p:cNvSpPr>
          <p:nvPr>
            <p:ph type="title"/>
          </p:nvPr>
        </p:nvSpPr>
        <p:spPr>
          <a:xfrm>
            <a:off x="0" y="1"/>
            <a:ext cx="6705600" cy="990600"/>
          </a:xfrm>
        </p:spPr>
        <p:txBody>
          <a:bodyPr/>
          <a:lstStyle/>
          <a:p>
            <a:pPr algn="l"/>
            <a:r>
              <a:rPr lang="en-US" sz="3200" dirty="0">
                <a:latin typeface="Century Gothic" panose="020B0502020202020204" pitchFamily="34" charset="0"/>
              </a:rPr>
              <a:t>Summarizing and Note-taking</a:t>
            </a:r>
          </a:p>
        </p:txBody>
      </p:sp>
      <p:sp>
        <p:nvSpPr>
          <p:cNvPr id="3" name="TextBox 2">
            <a:extLst>
              <a:ext uri="{FF2B5EF4-FFF2-40B4-BE49-F238E27FC236}">
                <a16:creationId xmlns:a16="http://schemas.microsoft.com/office/drawing/2014/main" id="{0AB401B5-9C8A-A146-8595-F80FA0D1E544}"/>
              </a:ext>
            </a:extLst>
          </p:cNvPr>
          <p:cNvSpPr txBox="1"/>
          <p:nvPr/>
        </p:nvSpPr>
        <p:spPr>
          <a:xfrm>
            <a:off x="3786188" y="5764679"/>
            <a:ext cx="5348287" cy="1015663"/>
          </a:xfrm>
          <a:prstGeom prst="rect">
            <a:avLst/>
          </a:prstGeom>
          <a:noFill/>
        </p:spPr>
        <p:txBody>
          <a:bodyPr wrap="square" rtlCol="0">
            <a:spAutoFit/>
          </a:bodyPr>
          <a:lstStyle/>
          <a:p>
            <a:r>
              <a:rPr lang="en-US" dirty="0">
                <a:latin typeface="Century Gothic" panose="020B0502020202020204" pitchFamily="34" charset="0"/>
              </a:rPr>
              <a:t>Asking students to identify what’s essential and then put it in their own words and/or images increases comprehension. </a:t>
            </a:r>
          </a:p>
        </p:txBody>
      </p:sp>
      <p:pic>
        <p:nvPicPr>
          <p:cNvPr id="5" name="Picture 4" descr="A picture containing text, newspaper, screenshot&#10;&#10;Description automatically generated">
            <a:extLst>
              <a:ext uri="{FF2B5EF4-FFF2-40B4-BE49-F238E27FC236}">
                <a16:creationId xmlns:a16="http://schemas.microsoft.com/office/drawing/2014/main" id="{9C5FD82E-612E-2B4D-8830-A6C0977943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38200"/>
            <a:ext cx="6934200" cy="4785207"/>
          </a:xfrm>
          <a:prstGeom prst="rect">
            <a:avLst/>
          </a:prstGeom>
        </p:spPr>
      </p:pic>
    </p:spTree>
    <p:extLst>
      <p:ext uri="{BB962C8B-B14F-4D97-AF65-F5344CB8AC3E}">
        <p14:creationId xmlns:p14="http://schemas.microsoft.com/office/powerpoint/2010/main" val="3377157344"/>
      </p:ext>
    </p:extLst>
  </p:cSld>
  <p:clrMapOvr>
    <a:masterClrMapping/>
  </p:clrMapOvr>
  <p:transition spd="slow">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EE44EB2-9806-9344-B1E6-44A3B5335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957532"/>
            <a:ext cx="6108700" cy="5715000"/>
          </a:xfrm>
          <a:prstGeom prst="rect">
            <a:avLst/>
          </a:prstGeom>
        </p:spPr>
      </p:pic>
      <p:sp>
        <p:nvSpPr>
          <p:cNvPr id="4" name="Rectangle 3">
            <a:extLst>
              <a:ext uri="{FF2B5EF4-FFF2-40B4-BE49-F238E27FC236}">
                <a16:creationId xmlns:a16="http://schemas.microsoft.com/office/drawing/2014/main" id="{349F8B25-EC31-274A-B3EE-BF169138F3F7}"/>
              </a:ext>
            </a:extLst>
          </p:cNvPr>
          <p:cNvSpPr/>
          <p:nvPr/>
        </p:nvSpPr>
        <p:spPr>
          <a:xfrm>
            <a:off x="685800" y="-13243"/>
            <a:ext cx="786612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Unit Glossary Template</a:t>
            </a:r>
          </a:p>
        </p:txBody>
      </p:sp>
    </p:spTree>
    <p:extLst>
      <p:ext uri="{BB962C8B-B14F-4D97-AF65-F5344CB8AC3E}">
        <p14:creationId xmlns:p14="http://schemas.microsoft.com/office/powerpoint/2010/main" val="1375066677"/>
      </p:ext>
    </p:extLst>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r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71775"/>
            <a:ext cx="6324600" cy="2424430"/>
          </a:xfrm>
          <a:prstGeom prst="rect">
            <a:avLst/>
          </a:prstGeom>
          <a:noFill/>
          <a:ln w="9525">
            <a:noFill/>
            <a:miter lim="800000"/>
            <a:headEnd/>
            <a:tailEnd/>
          </a:ln>
        </p:spPr>
      </p:pic>
      <p:graphicFrame>
        <p:nvGraphicFramePr>
          <p:cNvPr id="3" name="Object 2">
            <a:extLst>
              <a:ext uri="{FF2B5EF4-FFF2-40B4-BE49-F238E27FC236}">
                <a16:creationId xmlns:a16="http://schemas.microsoft.com/office/drawing/2014/main" id="{E72C4CEB-6454-9D42-A135-178730E4965B}"/>
              </a:ext>
            </a:extLst>
          </p:cNvPr>
          <p:cNvGraphicFramePr>
            <a:graphicFrameLocks noChangeAspect="1"/>
          </p:cNvGraphicFramePr>
          <p:nvPr/>
        </p:nvGraphicFramePr>
        <p:xfrm>
          <a:off x="2743200" y="4343400"/>
          <a:ext cx="6246342" cy="2424430"/>
        </p:xfrm>
        <a:graphic>
          <a:graphicData uri="http://schemas.openxmlformats.org/presentationml/2006/ole">
            <mc:AlternateContent xmlns:mc="http://schemas.openxmlformats.org/markup-compatibility/2006">
              <mc:Choice xmlns:v="urn:schemas-microsoft-com:vml" Requires="v">
                <p:oleObj name="Image" r:id="rId4" imgW="10000000" imgH="5047619" progId="">
                  <p:embed/>
                </p:oleObj>
              </mc:Choice>
              <mc:Fallback>
                <p:oleObj name="Image" r:id="rId4" imgW="10000000" imgH="5047619" progId="">
                  <p:embed/>
                  <p:pic>
                    <p:nvPicPr>
                      <p:cNvPr id="3" name="Object 2">
                        <a:extLst>
                          <a:ext uri="{FF2B5EF4-FFF2-40B4-BE49-F238E27FC236}">
                            <a16:creationId xmlns:a16="http://schemas.microsoft.com/office/drawing/2014/main" id="{E72C4CEB-6454-9D42-A135-178730E49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512" b="11539"/>
                      <a:stretch>
                        <a:fillRect/>
                      </a:stretch>
                    </p:blipFill>
                    <p:spPr bwMode="auto">
                      <a:xfrm>
                        <a:off x="2743200" y="4343400"/>
                        <a:ext cx="6246342" cy="2424430"/>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52261B79-CA00-2041-82BC-56905EE71808}"/>
              </a:ext>
            </a:extLst>
          </p:cNvPr>
          <p:cNvSpPr/>
          <p:nvPr/>
        </p:nvSpPr>
        <p:spPr>
          <a:xfrm>
            <a:off x="1676400" y="-76200"/>
            <a:ext cx="6417141"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Student-Generated</a:t>
            </a:r>
          </a:p>
          <a:p>
            <a:pPr algn="ctr"/>
            <a:r>
              <a:rPr lang="en-U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Glossary</a:t>
            </a:r>
          </a:p>
        </p:txBody>
      </p:sp>
    </p:spTree>
    <p:extLst>
      <p:ext uri="{BB962C8B-B14F-4D97-AF65-F5344CB8AC3E}">
        <p14:creationId xmlns:p14="http://schemas.microsoft.com/office/powerpoint/2010/main" val="96906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edge">
                                      <p:cBhvr>
                                        <p:cTn id="7" dur="2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7" name="Text Box 5"/>
          <p:cNvSpPr txBox="1">
            <a:spLocks noChangeArrowheads="1"/>
          </p:cNvSpPr>
          <p:nvPr/>
        </p:nvSpPr>
        <p:spPr bwMode="auto">
          <a:xfrm>
            <a:off x="609600" y="228600"/>
            <a:ext cx="8153400" cy="1190625"/>
          </a:xfrm>
          <a:prstGeom prst="rect">
            <a:avLst/>
          </a:prstGeom>
          <a:noFill/>
          <a:ln w="9525">
            <a:noFill/>
            <a:miter lim="800000"/>
            <a:headEnd/>
            <a:tailEnd/>
          </a:ln>
        </p:spPr>
        <p:txBody>
          <a:bodyPr>
            <a:spAutoFit/>
          </a:bodyPr>
          <a:lstStyle/>
          <a:p>
            <a:pPr algn="ctr">
              <a:spcBef>
                <a:spcPct val="50000"/>
              </a:spcBef>
            </a:pPr>
            <a:r>
              <a:rPr lang="en-US" sz="3600">
                <a:solidFill>
                  <a:srgbClr val="66FF99"/>
                </a:solidFill>
              </a:rPr>
              <a:t>KEY QUESTION: Why are common assessments so important?</a:t>
            </a:r>
          </a:p>
        </p:txBody>
      </p:sp>
      <p:sp>
        <p:nvSpPr>
          <p:cNvPr id="197638" name="Text Box 6"/>
          <p:cNvSpPr txBox="1">
            <a:spLocks noChangeArrowheads="1"/>
          </p:cNvSpPr>
          <p:nvPr/>
        </p:nvSpPr>
        <p:spPr bwMode="auto">
          <a:xfrm>
            <a:off x="228600" y="4940300"/>
            <a:ext cx="8686800" cy="1917700"/>
          </a:xfrm>
          <a:prstGeom prst="rect">
            <a:avLst/>
          </a:prstGeom>
          <a:noFill/>
          <a:ln w="9525">
            <a:noFill/>
            <a:miter lim="800000"/>
            <a:headEnd/>
            <a:tailEnd/>
          </a:ln>
        </p:spPr>
        <p:txBody>
          <a:bodyPr>
            <a:spAutoFit/>
          </a:bodyPr>
          <a:lstStyle/>
          <a:p>
            <a:pPr>
              <a:spcBef>
                <a:spcPct val="50000"/>
              </a:spcBef>
            </a:pPr>
            <a:r>
              <a:rPr lang="en-US" sz="2400">
                <a:latin typeface="Tahoma" pitchFamily="34" charset="0"/>
              </a:rPr>
              <a:t>“You can enhance or destroy students’ desire to succeed in school more quickly and permanently through your use of assessment than with any other tools you have at your disposal.”	</a:t>
            </a:r>
            <a:r>
              <a:rPr lang="en-US" sz="2400"/>
              <a:t>											</a:t>
            </a:r>
            <a:r>
              <a:rPr lang="en-US"/>
              <a:t>Rick Stiggins, Assessment Trainers Institute</a:t>
            </a:r>
            <a:endParaRPr lang="en-US" sz="2400"/>
          </a:p>
        </p:txBody>
      </p:sp>
      <p:sp>
        <p:nvSpPr>
          <p:cNvPr id="197640" name="Rectangle 8"/>
          <p:cNvSpPr>
            <a:spLocks noChangeArrowheads="1"/>
          </p:cNvSpPr>
          <p:nvPr/>
        </p:nvSpPr>
        <p:spPr bwMode="auto">
          <a:xfrm>
            <a:off x="3276600" y="1524000"/>
            <a:ext cx="5257800" cy="2743200"/>
          </a:xfrm>
          <a:prstGeom prst="rect">
            <a:avLst/>
          </a:prstGeom>
          <a:solidFill>
            <a:srgbClr val="333333"/>
          </a:solidFill>
          <a:ln w="9525">
            <a:noFill/>
            <a:miter lim="800000"/>
            <a:headEnd/>
            <a:tailEnd/>
          </a:ln>
        </p:spPr>
        <p:txBody>
          <a:bodyPr/>
          <a:lstStyle/>
          <a:p>
            <a:pPr marL="609600" indent="-609600">
              <a:spcBef>
                <a:spcPct val="20000"/>
              </a:spcBef>
              <a:buClr>
                <a:schemeClr val="hlink"/>
              </a:buClr>
              <a:buSzPct val="75000"/>
            </a:pPr>
            <a:r>
              <a:rPr lang="en-US" sz="3600">
                <a:solidFill>
                  <a:srgbClr val="FFFF66"/>
                </a:solidFill>
              </a:rPr>
              <a:t>WHY do we ASSESS:</a:t>
            </a:r>
          </a:p>
          <a:p>
            <a:pPr marL="609600" indent="-609600">
              <a:spcBef>
                <a:spcPct val="20000"/>
              </a:spcBef>
              <a:buClr>
                <a:schemeClr val="hlink"/>
              </a:buClr>
              <a:buSzPct val="75000"/>
            </a:pPr>
            <a:r>
              <a:rPr lang="en-US" sz="3600">
                <a:solidFill>
                  <a:srgbClr val="FFCCCC"/>
                </a:solidFill>
              </a:rPr>
              <a:t>1.	</a:t>
            </a:r>
            <a:r>
              <a:rPr lang="en-US" sz="2400">
                <a:solidFill>
                  <a:srgbClr val="FFCCCC"/>
                </a:solidFill>
              </a:rPr>
              <a:t>INFORM INSTRUCTIONAL DECISIONS</a:t>
            </a:r>
          </a:p>
          <a:p>
            <a:pPr marL="609600" indent="-609600">
              <a:spcBef>
                <a:spcPct val="20000"/>
              </a:spcBef>
              <a:buClr>
                <a:schemeClr val="hlink"/>
              </a:buClr>
              <a:buSzPct val="75000"/>
            </a:pPr>
            <a:r>
              <a:rPr lang="en-US" sz="3600">
                <a:solidFill>
                  <a:srgbClr val="66FF33"/>
                </a:solidFill>
              </a:rPr>
              <a:t>2.	</a:t>
            </a:r>
            <a:r>
              <a:rPr lang="en-US" sz="2400">
                <a:solidFill>
                  <a:srgbClr val="66FF33"/>
                </a:solidFill>
              </a:rPr>
              <a:t>ENCOURAGE STUDENTS TO TRY</a:t>
            </a:r>
          </a:p>
        </p:txBody>
      </p:sp>
    </p:spTree>
    <p:extLst>
      <p:ext uri="{BB962C8B-B14F-4D97-AF65-F5344CB8AC3E}">
        <p14:creationId xmlns:p14="http://schemas.microsoft.com/office/powerpoint/2010/main" val="158943300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7638"/>
                                        </p:tgtEl>
                                      </p:cBhvr>
                                    </p:animEffect>
                                    <p:set>
                                      <p:cBhvr>
                                        <p:cTn id="7" dur="1" fill="hold">
                                          <p:stCondLst>
                                            <p:cond delay="1999"/>
                                          </p:stCondLst>
                                        </p:cTn>
                                        <p:tgtEl>
                                          <p:spTgt spid="1976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7640"/>
                                        </p:tgtEl>
                                        <p:attrNameLst>
                                          <p:attrName>style.visibility</p:attrName>
                                        </p:attrNameLst>
                                      </p:cBhvr>
                                      <p:to>
                                        <p:strVal val="visible"/>
                                      </p:to>
                                    </p:set>
                                    <p:animEffect transition="in" filter="fade">
                                      <p:cBhvr>
                                        <p:cTn id="10" dur="2000"/>
                                        <p:tgtEl>
                                          <p:spTgt spid="1976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7637"/>
                                        </p:tgtEl>
                                        <p:attrNameLst>
                                          <p:attrName>style.visibility</p:attrName>
                                        </p:attrNameLst>
                                      </p:cBhvr>
                                      <p:to>
                                        <p:strVal val="visible"/>
                                      </p:to>
                                    </p:set>
                                    <p:animEffect transition="in" filter="fade">
                                      <p:cBhvr>
                                        <p:cTn id="15" dur="2000"/>
                                        <p:tgtEl>
                                          <p:spTgt spid="197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7" grpId="0"/>
      <p:bldP spid="197638" grpId="0"/>
      <p:bldP spid="1976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3ED6-61F6-2E7C-B25A-29500C026AF5}"/>
              </a:ext>
            </a:extLst>
          </p:cNvPr>
          <p:cNvSpPr>
            <a:spLocks noGrp="1"/>
          </p:cNvSpPr>
          <p:nvPr>
            <p:ph type="title"/>
          </p:nvPr>
        </p:nvSpPr>
        <p:spPr>
          <a:xfrm>
            <a:off x="0" y="0"/>
            <a:ext cx="6323351" cy="838200"/>
          </a:xfrm>
        </p:spPr>
        <p:txBody>
          <a:bodyPr/>
          <a:lstStyle/>
          <a:p>
            <a:pPr algn="l"/>
            <a:r>
              <a:rPr lang="en-US" sz="3200" dirty="0"/>
              <a:t>Albemarle County</a:t>
            </a:r>
            <a:br>
              <a:rPr lang="en-US" sz="3200" dirty="0"/>
            </a:br>
            <a:r>
              <a:rPr lang="en-US" sz="2400" dirty="0"/>
              <a:t>Life-long Learners Competencies</a:t>
            </a:r>
          </a:p>
        </p:txBody>
      </p:sp>
      <p:sp>
        <p:nvSpPr>
          <p:cNvPr id="12" name="Rectangle 11">
            <a:extLst>
              <a:ext uri="{FF2B5EF4-FFF2-40B4-BE49-F238E27FC236}">
                <a16:creationId xmlns:a16="http://schemas.microsoft.com/office/drawing/2014/main" id="{F597C5C6-202F-BAA8-BE0A-AACF65FA2AA2}"/>
              </a:ext>
            </a:extLst>
          </p:cNvPr>
          <p:cNvSpPr/>
          <p:nvPr/>
        </p:nvSpPr>
        <p:spPr>
          <a:xfrm>
            <a:off x="3313" y="6119336"/>
            <a:ext cx="5140382" cy="738664"/>
          </a:xfrm>
          <a:prstGeom prst="rect">
            <a:avLst/>
          </a:prstGeom>
          <a:solidFill>
            <a:schemeClr val="accent1"/>
          </a:solidFill>
        </p:spPr>
        <p:txBody>
          <a:bodyPr wrap="none" lIns="91440" tIns="45720" rIns="91440" bIns="45720">
            <a:spAutoFit/>
          </a:bodyPr>
          <a:lstStyle/>
          <a:p>
            <a:pPr algn="ctr"/>
            <a:r>
              <a:rPr lang="en-US" sz="2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‘No one rises to low expectations.</a:t>
            </a:r>
          </a:p>
          <a:p>
            <a:pPr algn="r"/>
            <a:r>
              <a:rPr lang="en-US" sz="18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~Carl Boyd</a:t>
            </a:r>
            <a:endParaRPr lang="en-US" sz="1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pic>
        <p:nvPicPr>
          <p:cNvPr id="5" name="Picture 4" descr="A white square with black text&#10;&#10;Description automatically generated">
            <a:extLst>
              <a:ext uri="{FF2B5EF4-FFF2-40B4-BE49-F238E27FC236}">
                <a16:creationId xmlns:a16="http://schemas.microsoft.com/office/drawing/2014/main" id="{89D2D5AC-6214-3393-16FF-83AD7A8BD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32800"/>
            <a:ext cx="3743861" cy="4495800"/>
          </a:xfrm>
          <a:prstGeom prst="rect">
            <a:avLst/>
          </a:prstGeom>
        </p:spPr>
      </p:pic>
      <p:pic>
        <p:nvPicPr>
          <p:cNvPr id="9" name="Picture 8" descr="A close-up of a chart&#10;&#10;Description automatically generated">
            <a:extLst>
              <a:ext uri="{FF2B5EF4-FFF2-40B4-BE49-F238E27FC236}">
                <a16:creationId xmlns:a16="http://schemas.microsoft.com/office/drawing/2014/main" id="{5674FE8A-95BA-03DA-43BA-1E623F82A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71117"/>
            <a:ext cx="4193190" cy="5419165"/>
          </a:xfrm>
          <a:prstGeom prst="rect">
            <a:avLst/>
          </a:prstGeom>
        </p:spPr>
      </p:pic>
      <p:pic>
        <p:nvPicPr>
          <p:cNvPr id="11" name="Picture 10" descr="A logo with text and colorful arrows&#10;&#10;Description automatically generated with medium confidence">
            <a:extLst>
              <a:ext uri="{FF2B5EF4-FFF2-40B4-BE49-F238E27FC236}">
                <a16:creationId xmlns:a16="http://schemas.microsoft.com/office/drawing/2014/main" id="{D4C0A183-7299-0539-3298-493F48182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6068612"/>
            <a:ext cx="1752600" cy="789388"/>
          </a:xfrm>
          <a:prstGeom prst="rect">
            <a:avLst/>
          </a:prstGeom>
        </p:spPr>
      </p:pic>
      <p:pic>
        <p:nvPicPr>
          <p:cNvPr id="14" name="Picture 13" descr="A white sheet with text on it&#10;&#10;Description automatically generated">
            <a:extLst>
              <a:ext uri="{FF2B5EF4-FFF2-40B4-BE49-F238E27FC236}">
                <a16:creationId xmlns:a16="http://schemas.microsoft.com/office/drawing/2014/main" id="{306425DE-B541-5CD4-4806-2BE560B41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932799"/>
            <a:ext cx="3743860" cy="4480755"/>
          </a:xfrm>
          <a:prstGeom prst="rect">
            <a:avLst/>
          </a:prstGeom>
        </p:spPr>
      </p:pic>
    </p:spTree>
    <p:extLst>
      <p:ext uri="{BB962C8B-B14F-4D97-AF65-F5344CB8AC3E}">
        <p14:creationId xmlns:p14="http://schemas.microsoft.com/office/powerpoint/2010/main" val="379534220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xit" presetSubtype="0" fill="hold" nodeType="withEffect">
                                  <p:stCondLst>
                                    <p:cond delay="0"/>
                                  </p:stCondLst>
                                  <p:childTnLst>
                                    <p:animEffect transition="out" filter="wedg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228600" y="152400"/>
            <a:ext cx="8686800" cy="6477000"/>
          </a:xfrm>
          <a:prstGeom prst="rect">
            <a:avLst/>
          </a:prstGeom>
          <a:solidFill>
            <a:srgbClr val="000000"/>
          </a:solidFill>
          <a:ln w="9525">
            <a:solidFill>
              <a:schemeClr val="tx1"/>
            </a:solidFill>
            <a:miter lim="800000"/>
            <a:headEnd/>
            <a:tailEnd/>
          </a:ln>
        </p:spPr>
        <p:txBody>
          <a:bodyPr wrap="none" anchor="ctr"/>
          <a:lstStyle/>
          <a:p>
            <a:endParaRPr lang="en-US"/>
          </a:p>
        </p:txBody>
      </p:sp>
      <p:graphicFrame>
        <p:nvGraphicFramePr>
          <p:cNvPr id="235523" name="Group 3"/>
          <p:cNvGraphicFramePr>
            <a:graphicFrameLocks noGrp="1"/>
          </p:cNvGraphicFramePr>
          <p:nvPr>
            <p:ph/>
          </p:nvPr>
        </p:nvGraphicFramePr>
        <p:xfrm>
          <a:off x="228600" y="152400"/>
          <a:ext cx="8686800" cy="6426203"/>
        </p:xfrm>
        <a:graphic>
          <a:graphicData uri="http://schemas.openxmlformats.org/drawingml/2006/table">
            <a:tbl>
              <a:tblPr/>
              <a:tblGrid>
                <a:gridCol w="1241425">
                  <a:extLst>
                    <a:ext uri="{9D8B030D-6E8A-4147-A177-3AD203B41FA5}">
                      <a16:colId xmlns:a16="http://schemas.microsoft.com/office/drawing/2014/main" val="20000"/>
                    </a:ext>
                  </a:extLst>
                </a:gridCol>
                <a:gridCol w="1239838">
                  <a:extLst>
                    <a:ext uri="{9D8B030D-6E8A-4147-A177-3AD203B41FA5}">
                      <a16:colId xmlns:a16="http://schemas.microsoft.com/office/drawing/2014/main" val="20001"/>
                    </a:ext>
                  </a:extLst>
                </a:gridCol>
                <a:gridCol w="1241425">
                  <a:extLst>
                    <a:ext uri="{9D8B030D-6E8A-4147-A177-3AD203B41FA5}">
                      <a16:colId xmlns:a16="http://schemas.microsoft.com/office/drawing/2014/main" val="20002"/>
                    </a:ext>
                  </a:extLst>
                </a:gridCol>
                <a:gridCol w="1241425">
                  <a:extLst>
                    <a:ext uri="{9D8B030D-6E8A-4147-A177-3AD203B41FA5}">
                      <a16:colId xmlns:a16="http://schemas.microsoft.com/office/drawing/2014/main" val="20003"/>
                    </a:ext>
                  </a:extLst>
                </a:gridCol>
                <a:gridCol w="1241425">
                  <a:extLst>
                    <a:ext uri="{9D8B030D-6E8A-4147-A177-3AD203B41FA5}">
                      <a16:colId xmlns:a16="http://schemas.microsoft.com/office/drawing/2014/main" val="20004"/>
                    </a:ext>
                  </a:extLst>
                </a:gridCol>
                <a:gridCol w="1239837">
                  <a:extLst>
                    <a:ext uri="{9D8B030D-6E8A-4147-A177-3AD203B41FA5}">
                      <a16:colId xmlns:a16="http://schemas.microsoft.com/office/drawing/2014/main" val="20005"/>
                    </a:ext>
                  </a:extLst>
                </a:gridCol>
                <a:gridCol w="1241425">
                  <a:extLst>
                    <a:ext uri="{9D8B030D-6E8A-4147-A177-3AD203B41FA5}">
                      <a16:colId xmlns:a16="http://schemas.microsoft.com/office/drawing/2014/main" val="20006"/>
                    </a:ext>
                  </a:extLst>
                </a:gridCol>
              </a:tblGrid>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9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7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01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25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28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pitchFamily="34" charset="0"/>
                      </a:endParaRPr>
                    </a:p>
                  </a:txBody>
                  <a:tcPr horzOverflow="overflow">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515DE873-7FE5-F9D5-D2B8-E690FB2DE782}"/>
              </a:ext>
            </a:extLst>
          </p:cNvPr>
          <p:cNvSpPr/>
          <p:nvPr/>
        </p:nvSpPr>
        <p:spPr>
          <a:xfrm>
            <a:off x="593987" y="1752600"/>
            <a:ext cx="7956025" cy="258532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Communicating </a:t>
            </a:r>
          </a:p>
          <a:p>
            <a:pPr algn="ctr"/>
            <a:r>
              <a:rPr lang="en-US" sz="5400" b="1" dirty="0">
                <a:ln w="9525">
                  <a:solidFill>
                    <a:schemeClr val="bg1"/>
                  </a:solidFill>
                  <a:prstDash val="solid"/>
                </a:ln>
                <a:effectLst>
                  <a:outerShdw blurRad="12700" dist="38100" dir="2700000" algn="tl" rotWithShape="0">
                    <a:schemeClr val="bg1">
                      <a:lumMod val="50000"/>
                    </a:schemeClr>
                  </a:outerShdw>
                </a:effectLst>
              </a:rPr>
              <a:t>Effectively</a:t>
            </a:r>
          </a:p>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Listening and Speaking</a:t>
            </a:r>
          </a:p>
        </p:txBody>
      </p:sp>
    </p:spTree>
    <p:extLst>
      <p:ext uri="{BB962C8B-B14F-4D97-AF65-F5344CB8AC3E}">
        <p14:creationId xmlns:p14="http://schemas.microsoft.com/office/powerpoint/2010/main" val="282153785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533400" y="0"/>
            <a:ext cx="8229600" cy="1139825"/>
          </a:xfrm>
        </p:spPr>
        <p:txBody>
          <a:bodyPr/>
          <a:lstStyle/>
          <a:p>
            <a:pPr eaLnBrk="1" hangingPunct="1">
              <a:defRPr/>
            </a:pPr>
            <a:r>
              <a:rPr lang="en-US"/>
              <a:t>Follow-up Debriefing</a:t>
            </a:r>
          </a:p>
        </p:txBody>
      </p:sp>
      <p:sp>
        <p:nvSpPr>
          <p:cNvPr id="237571" name="Rectangle 3"/>
          <p:cNvSpPr>
            <a:spLocks noGrp="1" noChangeArrowheads="1"/>
          </p:cNvSpPr>
          <p:nvPr>
            <p:ph type="body" sz="half" idx="1"/>
          </p:nvPr>
        </p:nvSpPr>
        <p:spPr>
          <a:xfrm>
            <a:off x="0" y="1295400"/>
            <a:ext cx="9144000" cy="4525963"/>
          </a:xfrm>
        </p:spPr>
        <p:txBody>
          <a:bodyPr/>
          <a:lstStyle/>
          <a:p>
            <a:pPr eaLnBrk="1" hangingPunct="1">
              <a:defRPr/>
            </a:pPr>
            <a:r>
              <a:rPr lang="en-US" sz="2800"/>
              <a:t>Each pair should share with your other team members the method you used to graph the figure.</a:t>
            </a:r>
          </a:p>
          <a:p>
            <a:pPr eaLnBrk="1" hangingPunct="1">
              <a:buFont typeface="Wingdings" pitchFamily="2" charset="2"/>
              <a:buNone/>
              <a:defRPr/>
            </a:pPr>
            <a:endParaRPr lang="en-US" sz="2800"/>
          </a:p>
          <a:p>
            <a:pPr eaLnBrk="1" hangingPunct="1">
              <a:defRPr/>
            </a:pPr>
            <a:r>
              <a:rPr lang="en-US" sz="2800"/>
              <a:t>Discuss with your team:</a:t>
            </a:r>
          </a:p>
          <a:p>
            <a:pPr lvl="1" eaLnBrk="1" hangingPunct="1">
              <a:defRPr/>
            </a:pPr>
            <a:r>
              <a:rPr lang="en-US" sz="2400"/>
              <a:t>Which method appeals to you?</a:t>
            </a:r>
          </a:p>
          <a:p>
            <a:pPr lvl="1" eaLnBrk="1" hangingPunct="1">
              <a:defRPr/>
            </a:pPr>
            <a:r>
              <a:rPr lang="en-US" sz="2400"/>
              <a:t>Is there another method that you would prefer?</a:t>
            </a:r>
          </a:p>
          <a:p>
            <a:pPr lvl="1" eaLnBrk="1" hangingPunct="1">
              <a:buFont typeface="Wingdings" pitchFamily="2" charset="2"/>
              <a:buNone/>
              <a:defRPr/>
            </a:pPr>
            <a:endParaRPr lang="en-US" sz="2400"/>
          </a:p>
          <a:p>
            <a:pPr eaLnBrk="1" hangingPunct="1">
              <a:defRPr/>
            </a:pPr>
            <a:r>
              <a:rPr lang="en-US" sz="2800"/>
              <a:t>Prepare for a “pairs choice of method” with a new graph.</a:t>
            </a:r>
          </a:p>
        </p:txBody>
      </p:sp>
      <p:pic>
        <p:nvPicPr>
          <p:cNvPr id="77828" name="Picture 4" descr="bd20202_"/>
          <p:cNvPicPr>
            <a:picLocks noGrp="1" noChangeAspect="1" noChangeArrowheads="1"/>
          </p:cNvPicPr>
          <p:nvPr>
            <p:ph sz="half" idx="2"/>
          </p:nvPr>
        </p:nvPicPr>
        <p:blipFill>
          <a:blip r:embed="rId3" cstate="print"/>
          <a:srcRect/>
          <a:stretch>
            <a:fillRect/>
          </a:stretch>
        </p:blipFill>
        <p:spPr>
          <a:xfrm>
            <a:off x="5927725" y="5284788"/>
            <a:ext cx="3216275" cy="1573212"/>
          </a:xfrm>
        </p:spPr>
      </p:pic>
    </p:spTree>
    <p:extLst>
      <p:ext uri="{BB962C8B-B14F-4D97-AF65-F5344CB8AC3E}">
        <p14:creationId xmlns:p14="http://schemas.microsoft.com/office/powerpoint/2010/main" val="2712193227"/>
      </p:ext>
    </p:extLst>
  </p:cSld>
  <p:clrMapOvr>
    <a:masterClrMapping/>
  </p:clrMapOvr>
  <p:transition spd="slow">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3"/>
          <p:cNvSpPr>
            <a:spLocks noGrp="1"/>
          </p:cNvSpPr>
          <p:nvPr>
            <p:ph/>
          </p:nvPr>
        </p:nvSpPr>
        <p:spPr>
          <a:xfrm>
            <a:off x="1600200" y="1004888"/>
            <a:ext cx="7543800" cy="5853112"/>
          </a:xfrm>
        </p:spPr>
        <p:txBody>
          <a:bodyPr/>
          <a:lstStyle/>
          <a:p>
            <a:pPr algn="ctr">
              <a:buFontTx/>
              <a:buNone/>
              <a:defRPr/>
            </a:pPr>
            <a:r>
              <a:rPr lang="en-US" sz="4000" dirty="0">
                <a:solidFill>
                  <a:srgbClr val="66FFFF"/>
                </a:solidFill>
              </a:rPr>
              <a:t>Key Question</a:t>
            </a:r>
          </a:p>
          <a:p>
            <a:pPr algn="ctr">
              <a:buFontTx/>
              <a:buNone/>
              <a:defRPr/>
            </a:pPr>
            <a:endParaRPr lang="en-US" dirty="0"/>
          </a:p>
          <a:p>
            <a:pPr algn="ctr">
              <a:buFontTx/>
              <a:buNone/>
              <a:defRPr/>
            </a:pPr>
            <a:r>
              <a:rPr lang="en-US" dirty="0"/>
              <a:t>Did your performance on the second attempt to complete the grid exercise improve after having an opportunity to self-assess your initial strategy?</a:t>
            </a:r>
          </a:p>
        </p:txBody>
      </p:sp>
      <p:pic>
        <p:nvPicPr>
          <p:cNvPr id="79875" name="Picture 2" descr="C:\Users\Dan\AppData\Local\Microsoft\Windows\Temporary Internet Files\Content.IE5\2P4QDZBW\MCj04115000000[1].wmf"/>
          <p:cNvPicPr>
            <a:picLocks noChangeAspect="1" noChangeArrowheads="1"/>
          </p:cNvPicPr>
          <p:nvPr/>
        </p:nvPicPr>
        <p:blipFill>
          <a:blip r:embed="rId3" cstate="print"/>
          <a:srcRect/>
          <a:stretch>
            <a:fillRect/>
          </a:stretch>
        </p:blipFill>
        <p:spPr bwMode="auto">
          <a:xfrm>
            <a:off x="457200" y="3886200"/>
            <a:ext cx="2312988" cy="2667000"/>
          </a:xfrm>
          <a:prstGeom prst="rect">
            <a:avLst/>
          </a:prstGeom>
          <a:noFill/>
          <a:ln w="9525">
            <a:noFill/>
            <a:miter lim="800000"/>
            <a:headEnd/>
            <a:tailEnd/>
          </a:ln>
        </p:spPr>
      </p:pic>
    </p:spTree>
    <p:extLst>
      <p:ext uri="{BB962C8B-B14F-4D97-AF65-F5344CB8AC3E}">
        <p14:creationId xmlns:p14="http://schemas.microsoft.com/office/powerpoint/2010/main" val="1524895810"/>
      </p:ext>
    </p:extLst>
  </p:cSld>
  <p:clrMapOvr>
    <a:masterClrMapping/>
  </p:clrMapOvr>
  <p:transition spd="slow">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2400" y="990600"/>
            <a:ext cx="7772400" cy="838200"/>
          </a:xfrm>
        </p:spPr>
        <p:txBody>
          <a:bodyPr/>
          <a:lstStyle/>
          <a:p>
            <a:pPr eaLnBrk="1" hangingPunct="1">
              <a:defRPr/>
            </a:pPr>
            <a:r>
              <a:rPr lang="en-US"/>
              <a:t>Formative Assessment</a:t>
            </a:r>
          </a:p>
        </p:txBody>
      </p:sp>
      <p:sp>
        <p:nvSpPr>
          <p:cNvPr id="11267" name="Rectangle 3"/>
          <p:cNvSpPr>
            <a:spLocks noGrp="1" noChangeArrowheads="1"/>
          </p:cNvSpPr>
          <p:nvPr>
            <p:ph type="body" idx="1"/>
          </p:nvPr>
        </p:nvSpPr>
        <p:spPr>
          <a:xfrm>
            <a:off x="457200" y="1600200"/>
            <a:ext cx="8534400" cy="2746375"/>
          </a:xfrm>
        </p:spPr>
        <p:txBody>
          <a:bodyPr/>
          <a:lstStyle/>
          <a:p>
            <a:pPr eaLnBrk="1" hangingPunct="1">
              <a:defRPr/>
            </a:pPr>
            <a:r>
              <a:rPr lang="en-US" dirty="0"/>
              <a:t>Formative assessment is the</a:t>
            </a:r>
            <a:r>
              <a:rPr lang="en-US" dirty="0">
                <a:solidFill>
                  <a:srgbClr val="FFCCFF"/>
                </a:solidFill>
              </a:rPr>
              <a:t> </a:t>
            </a:r>
            <a:r>
              <a:rPr lang="en-US" u="sng" dirty="0">
                <a:solidFill>
                  <a:srgbClr val="66FFFF"/>
                </a:solidFill>
              </a:rPr>
              <a:t>process</a:t>
            </a:r>
            <a:r>
              <a:rPr lang="en-US" dirty="0"/>
              <a:t> used by </a:t>
            </a:r>
            <a:r>
              <a:rPr lang="en-US" dirty="0">
                <a:solidFill>
                  <a:srgbClr val="66FFFF"/>
                </a:solidFill>
              </a:rPr>
              <a:t>teachers</a:t>
            </a:r>
            <a:r>
              <a:rPr lang="en-US" dirty="0"/>
              <a:t> and </a:t>
            </a:r>
            <a:r>
              <a:rPr lang="en-US" dirty="0">
                <a:solidFill>
                  <a:srgbClr val="66FFFF"/>
                </a:solidFill>
              </a:rPr>
              <a:t>students</a:t>
            </a:r>
            <a:r>
              <a:rPr lang="en-US" dirty="0"/>
              <a:t> during instruction that provides feedback to adjust teaching and learning for the purpose of improving student learning.  </a:t>
            </a:r>
          </a:p>
        </p:txBody>
      </p:sp>
      <p:sp>
        <p:nvSpPr>
          <p:cNvPr id="80900" name="Text Box 4"/>
          <p:cNvSpPr txBox="1">
            <a:spLocks noChangeArrowheads="1"/>
          </p:cNvSpPr>
          <p:nvPr/>
        </p:nvSpPr>
        <p:spPr bwMode="auto">
          <a:xfrm>
            <a:off x="1752600" y="4114800"/>
            <a:ext cx="7010400" cy="400050"/>
          </a:xfrm>
          <a:prstGeom prst="rect">
            <a:avLst/>
          </a:prstGeom>
          <a:noFill/>
          <a:ln w="9525">
            <a:noFill/>
            <a:miter lim="800000"/>
            <a:headEnd/>
            <a:tailEnd/>
          </a:ln>
        </p:spPr>
        <p:txBody>
          <a:bodyPr>
            <a:spAutoFit/>
          </a:bodyPr>
          <a:lstStyle/>
          <a:p>
            <a:pPr algn="r" eaLnBrk="0" hangingPunct="0">
              <a:spcBef>
                <a:spcPct val="50000"/>
              </a:spcBef>
            </a:pPr>
            <a:r>
              <a:rPr lang="en-US" b="1"/>
              <a:t>Council of Chief State School Officers, October 2006</a:t>
            </a:r>
          </a:p>
        </p:txBody>
      </p:sp>
      <p:sp>
        <p:nvSpPr>
          <p:cNvPr id="80901" name="Text Box 5"/>
          <p:cNvSpPr txBox="1">
            <a:spLocks noChangeArrowheads="1"/>
          </p:cNvSpPr>
          <p:nvPr/>
        </p:nvSpPr>
        <p:spPr bwMode="auto">
          <a:xfrm>
            <a:off x="0" y="4800600"/>
            <a:ext cx="9144000" cy="1466850"/>
          </a:xfrm>
          <a:prstGeom prst="rect">
            <a:avLst/>
          </a:prstGeom>
          <a:noFill/>
          <a:ln w="9525">
            <a:noFill/>
            <a:miter lim="800000"/>
            <a:headEnd/>
            <a:tailEnd/>
          </a:ln>
        </p:spPr>
        <p:txBody>
          <a:bodyPr>
            <a:spAutoFit/>
          </a:bodyPr>
          <a:lstStyle/>
          <a:p>
            <a:pPr eaLnBrk="0" hangingPunct="0">
              <a:spcBef>
                <a:spcPct val="50000"/>
              </a:spcBef>
            </a:pPr>
            <a:r>
              <a:rPr lang="en-US"/>
              <a:t>Notes: </a:t>
            </a:r>
          </a:p>
          <a:p>
            <a:pPr eaLnBrk="0" hangingPunct="0">
              <a:spcBef>
                <a:spcPct val="50000"/>
              </a:spcBef>
            </a:pPr>
            <a:r>
              <a:rPr lang="en-US"/>
              <a:t>Process rather than a particular test….</a:t>
            </a:r>
          </a:p>
          <a:p>
            <a:pPr eaLnBrk="0" hangingPunct="0">
              <a:spcBef>
                <a:spcPct val="50000"/>
              </a:spcBef>
            </a:pPr>
            <a:r>
              <a:rPr lang="en-US"/>
              <a:t>It is not the nature of the test itself that makes it formative or summative…it is the use to which those results will be put.</a:t>
            </a:r>
          </a:p>
        </p:txBody>
      </p:sp>
    </p:spTree>
    <p:extLst>
      <p:ext uri="{BB962C8B-B14F-4D97-AF65-F5344CB8AC3E}">
        <p14:creationId xmlns:p14="http://schemas.microsoft.com/office/powerpoint/2010/main" val="1323002146"/>
      </p:ext>
    </p:extLst>
  </p:cSld>
  <p:clrMapOvr>
    <a:masterClrMapping/>
  </p:clrMapOvr>
  <p:transition spd="slow">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5C614B-7820-2C4D-9F5A-1FD4A7937CDB}"/>
              </a:ext>
            </a:extLst>
          </p:cNvPr>
          <p:cNvSpPr txBox="1"/>
          <p:nvPr/>
        </p:nvSpPr>
        <p:spPr>
          <a:xfrm>
            <a:off x="5585920" y="175539"/>
            <a:ext cx="3355705" cy="6472285"/>
          </a:xfrm>
          <a:prstGeom prst="rect">
            <a:avLst/>
          </a:prstGeom>
          <a:noFill/>
          <a:effectLst>
            <a:glow rad="228600">
              <a:schemeClr val="accent2">
                <a:satMod val="175000"/>
                <a:alpha val="40000"/>
              </a:schemeClr>
            </a:glow>
          </a:effec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50000"/>
              </a:lnSpc>
            </a:pPr>
            <a:r>
              <a:rPr lang="en-US" sz="2800" b="1" i="0" u="none" strike="noStrike" dirty="0">
                <a:solidFill>
                  <a:srgbClr val="FFFF00"/>
                </a:solidFill>
                <a:effectLst/>
                <a:latin typeface="Century Gothic" panose="020B0502020202020204" pitchFamily="34" charset="0"/>
              </a:rPr>
              <a:t>ALHAMBRA ELEMENTARY SCOOL DISTRICT</a:t>
            </a:r>
          </a:p>
          <a:p>
            <a:pPr algn="ctr">
              <a:lnSpc>
                <a:spcPct val="150000"/>
              </a:lnSpc>
            </a:pPr>
            <a:endParaRPr lang="en-US" sz="2800" b="1" dirty="0">
              <a:solidFill>
                <a:srgbClr val="FFFF00"/>
              </a:solidFill>
              <a:latin typeface="Century Gothic" panose="020B0502020202020204" pitchFamily="34" charset="0"/>
            </a:endParaRPr>
          </a:p>
          <a:p>
            <a:pPr algn="ctr">
              <a:lnSpc>
                <a:spcPct val="150000"/>
              </a:lnSpc>
            </a:pPr>
            <a:endParaRPr lang="en-US" sz="2800" b="1" i="0" u="none" strike="noStrike" dirty="0">
              <a:solidFill>
                <a:srgbClr val="FFFF00"/>
              </a:solidFill>
              <a:effectLst/>
              <a:latin typeface="Century Gothic" panose="020B0502020202020204" pitchFamily="34" charset="0"/>
            </a:endParaRPr>
          </a:p>
          <a:p>
            <a:pPr algn="ctr">
              <a:lnSpc>
                <a:spcPct val="150000"/>
              </a:lnSpc>
            </a:pPr>
            <a:endParaRPr lang="en-US" sz="2800" b="1" i="0" u="none" strike="noStrike" dirty="0">
              <a:solidFill>
                <a:srgbClr val="FFFF00"/>
              </a:solidFill>
              <a:effectLst/>
              <a:latin typeface="Century Gothic" panose="020B0502020202020204" pitchFamily="34" charset="0"/>
            </a:endParaRPr>
          </a:p>
          <a:p>
            <a:pPr algn="ctr">
              <a:lnSpc>
                <a:spcPct val="150000"/>
              </a:lnSpc>
            </a:pPr>
            <a:endParaRPr lang="en-US" sz="2800" b="1" i="0" u="none" strike="noStrike" dirty="0">
              <a:solidFill>
                <a:srgbClr val="FFC000"/>
              </a:solidFill>
              <a:effectLst/>
              <a:latin typeface="Century Gothic" panose="020B0502020202020204" pitchFamily="34" charset="0"/>
            </a:endParaRPr>
          </a:p>
          <a:p>
            <a:pPr algn="ctr">
              <a:lnSpc>
                <a:spcPct val="150000"/>
              </a:lnSpc>
            </a:pPr>
            <a:r>
              <a:rPr lang="en-US" sz="2800" b="1" i="0" u="none" strike="noStrike" dirty="0">
                <a:solidFill>
                  <a:srgbClr val="FFC000"/>
                </a:solidFill>
                <a:effectLst/>
                <a:latin typeface="Century Gothic" panose="020B0502020202020204" pitchFamily="34" charset="0"/>
              </a:rPr>
              <a:t>A Guaranteed and Viable Curriculum</a:t>
            </a:r>
            <a:endParaRPr lang="en-US" sz="2800" b="1" dirty="0">
              <a:solidFill>
                <a:srgbClr val="FFC000"/>
              </a:solidFill>
              <a:latin typeface="Century Gothic" panose="020B0502020202020204" pitchFamily="34" charset="0"/>
            </a:endParaRPr>
          </a:p>
        </p:txBody>
      </p:sp>
      <p:sp>
        <p:nvSpPr>
          <p:cNvPr id="5" name="Oval 4">
            <a:extLst>
              <a:ext uri="{FF2B5EF4-FFF2-40B4-BE49-F238E27FC236}">
                <a16:creationId xmlns:a16="http://schemas.microsoft.com/office/drawing/2014/main" id="{71F10FAF-C20A-E56B-275B-2E0E1719B41B}"/>
              </a:ext>
            </a:extLst>
          </p:cNvPr>
          <p:cNvSpPr/>
          <p:nvPr/>
        </p:nvSpPr>
        <p:spPr bwMode="auto">
          <a:xfrm>
            <a:off x="2107160" y="3058351"/>
            <a:ext cx="1371600" cy="1726276"/>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Picture 6" descr="A picture containing text, screenshot, font, number&#10;&#10;Description automatically generated">
            <a:extLst>
              <a:ext uri="{FF2B5EF4-FFF2-40B4-BE49-F238E27FC236}">
                <a16:creationId xmlns:a16="http://schemas.microsoft.com/office/drawing/2014/main" id="{6E05A5E1-3B68-CFF0-F9EF-E76435C95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18"/>
            <a:ext cx="5432376" cy="6858000"/>
          </a:xfrm>
          <a:prstGeom prst="rect">
            <a:avLst/>
          </a:prstGeom>
        </p:spPr>
      </p:pic>
      <p:pic>
        <p:nvPicPr>
          <p:cNvPr id="6" name="Picture 5" descr="A group of colorful hand prints&#10;&#10;Description automatically generated">
            <a:extLst>
              <a:ext uri="{FF2B5EF4-FFF2-40B4-BE49-F238E27FC236}">
                <a16:creationId xmlns:a16="http://schemas.microsoft.com/office/drawing/2014/main" id="{1971BEC2-03ED-BB65-A4BD-CC8F006F8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042" y="2225270"/>
            <a:ext cx="2407460" cy="2407460"/>
          </a:xfrm>
          <a:prstGeom prst="rect">
            <a:avLst/>
          </a:prstGeom>
        </p:spPr>
      </p:pic>
    </p:spTree>
    <p:extLst>
      <p:ext uri="{BB962C8B-B14F-4D97-AF65-F5344CB8AC3E}">
        <p14:creationId xmlns:p14="http://schemas.microsoft.com/office/powerpoint/2010/main" val="151108806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1" y="0"/>
            <a:ext cx="9145851" cy="6858000"/>
          </a:xfrm>
          <a:prstGeom prst="rect">
            <a:avLst/>
          </a:prstGeom>
          <a:noFill/>
          <a:ln w="9525">
            <a:noFill/>
            <a:miter lim="800000"/>
            <a:headEnd/>
            <a:tailEnd/>
          </a:ln>
          <a:effectLst/>
        </p:spPr>
      </p:pic>
    </p:spTree>
    <p:extLst>
      <p:ext uri="{BB962C8B-B14F-4D97-AF65-F5344CB8AC3E}">
        <p14:creationId xmlns:p14="http://schemas.microsoft.com/office/powerpoint/2010/main" val="623980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199"/>
            <a:ext cx="7010400" cy="3076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905000" y="304800"/>
            <a:ext cx="5079853" cy="923330"/>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ORGANIZATION</a:t>
            </a:r>
          </a:p>
        </p:txBody>
      </p:sp>
      <p:sp>
        <p:nvSpPr>
          <p:cNvPr id="4" name="TextBox 3">
            <a:extLst>
              <a:ext uri="{FF2B5EF4-FFF2-40B4-BE49-F238E27FC236}">
                <a16:creationId xmlns:a16="http://schemas.microsoft.com/office/drawing/2014/main" id="{BCDB69EB-59E2-E041-A9EA-62A9EEB24AB4}"/>
              </a:ext>
            </a:extLst>
          </p:cNvPr>
          <p:cNvSpPr txBox="1"/>
          <p:nvPr/>
        </p:nvSpPr>
        <p:spPr>
          <a:xfrm>
            <a:off x="0" y="4419600"/>
            <a:ext cx="9144000" cy="2739211"/>
          </a:xfrm>
          <a:prstGeom prst="rect">
            <a:avLst/>
          </a:prstGeom>
          <a:noFill/>
        </p:spPr>
        <p:txBody>
          <a:bodyPr wrap="square" rtlCol="0">
            <a:spAutoFit/>
          </a:bodyPr>
          <a:lstStyle/>
          <a:p>
            <a:pPr algn="ctr"/>
            <a:r>
              <a:rPr lang="en-US" sz="3200" b="1" dirty="0">
                <a:latin typeface="Arial" pitchFamily="34" charset="0"/>
                <a:cs typeface="Arial" pitchFamily="34" charset="0"/>
              </a:rPr>
              <a:t>Helping Students Develop Understanding</a:t>
            </a:r>
          </a:p>
          <a:p>
            <a:pPr algn="ctr"/>
            <a:endParaRPr lang="en-US" sz="2800" b="1" dirty="0"/>
          </a:p>
          <a:p>
            <a:pPr algn="ctr"/>
            <a:r>
              <a:rPr lang="en-US" sz="2800" dirty="0">
                <a:latin typeface="Arial" pitchFamily="34" charset="0"/>
                <a:cs typeface="Arial" pitchFamily="34" charset="0"/>
              </a:rPr>
              <a:t>Purposefully facilitate students collaborating to create </a:t>
            </a:r>
            <a:r>
              <a:rPr lang="en-US" sz="2800" dirty="0"/>
              <a:t>interactive notes to archive essential understandings based on </a:t>
            </a:r>
            <a:r>
              <a:rPr lang="en-US" sz="2800"/>
              <a:t>unpacked standards (and PLD)</a:t>
            </a:r>
            <a:r>
              <a:rPr lang="en-US" sz="2800">
                <a:latin typeface="Arial" pitchFamily="34" charset="0"/>
                <a:cs typeface="Arial" pitchFamily="34" charset="0"/>
              </a:rPr>
              <a:t>.</a:t>
            </a:r>
            <a:endParaRPr lang="en-US" sz="2800" dirty="0">
              <a:latin typeface="Arial" pitchFamily="34" charset="0"/>
              <a:cs typeface="Arial" pitchFamily="34" charset="0"/>
            </a:endParaRPr>
          </a:p>
          <a:p>
            <a:pPr algn="ctr"/>
            <a:endParaRPr lang="en-US" sz="2800" dirty="0"/>
          </a:p>
        </p:txBody>
      </p:sp>
    </p:spTree>
    <p:extLst>
      <p:ext uri="{BB962C8B-B14F-4D97-AF65-F5344CB8AC3E}">
        <p14:creationId xmlns:p14="http://schemas.microsoft.com/office/powerpoint/2010/main" val="718293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soF2EE7"/>
          <p:cNvPicPr>
            <a:picLocks noChangeAspect="1" noChangeArrowheads="1"/>
          </p:cNvPicPr>
          <p:nvPr/>
        </p:nvPicPr>
        <p:blipFill>
          <a:blip r:embed="rId3" cstate="print"/>
          <a:srcRect t="5057"/>
          <a:stretch>
            <a:fillRect/>
          </a:stretch>
        </p:blipFill>
        <p:spPr bwMode="auto">
          <a:xfrm>
            <a:off x="4267200" y="0"/>
            <a:ext cx="4876800" cy="6858000"/>
          </a:xfrm>
          <a:prstGeom prst="rect">
            <a:avLst/>
          </a:prstGeom>
          <a:noFill/>
        </p:spPr>
      </p:pic>
      <p:pic>
        <p:nvPicPr>
          <p:cNvPr id="352259" name="Picture 3" descr="mso30CB5"/>
          <p:cNvPicPr>
            <a:picLocks noChangeAspect="1" noChangeArrowheads="1"/>
          </p:cNvPicPr>
          <p:nvPr/>
        </p:nvPicPr>
        <p:blipFill>
          <a:blip r:embed="rId4" cstate="print"/>
          <a:srcRect l="1213" t="1814" r="1213" b="2722"/>
          <a:stretch>
            <a:fillRect/>
          </a:stretch>
        </p:blipFill>
        <p:spPr bwMode="auto">
          <a:xfrm>
            <a:off x="0" y="0"/>
            <a:ext cx="4572000" cy="6858000"/>
          </a:xfrm>
          <a:prstGeom prst="rect">
            <a:avLst/>
          </a:prstGeom>
          <a:noFill/>
        </p:spPr>
      </p:pic>
      <p:sp>
        <p:nvSpPr>
          <p:cNvPr id="4" name="Rectangle 3"/>
          <p:cNvSpPr/>
          <p:nvPr/>
        </p:nvSpPr>
        <p:spPr bwMode="auto">
          <a:xfrm>
            <a:off x="5257800" y="838200"/>
            <a:ext cx="6858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8324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msoF2EE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7200" y="0"/>
            <a:ext cx="4876800" cy="6858000"/>
          </a:xfrm>
          <a:prstGeom prst="rect">
            <a:avLst/>
          </a:prstGeom>
          <a:noFill/>
        </p:spPr>
      </p:pic>
      <p:pic>
        <p:nvPicPr>
          <p:cNvPr id="352259" name="Picture 3" descr="mso30CB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p:spPr>
      </p:pic>
      <p:sp>
        <p:nvSpPr>
          <p:cNvPr id="4" name="Rectangle 3"/>
          <p:cNvSpPr/>
          <p:nvPr/>
        </p:nvSpPr>
        <p:spPr bwMode="auto">
          <a:xfrm>
            <a:off x="5257800" y="838200"/>
            <a:ext cx="6858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5" name="Picture 4" descr="Graphical user interface, text&#10;&#10;Description automatically generated with medium confidence">
            <a:extLst>
              <a:ext uri="{FF2B5EF4-FFF2-40B4-BE49-F238E27FC236}">
                <a16:creationId xmlns:a16="http://schemas.microsoft.com/office/drawing/2014/main" id="{0B48F233-A2BD-804F-A97C-88D0456E1A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93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6406C561"/>
          <p:cNvPicPr>
            <a:picLocks noChangeAspect="1" noChangeArrowheads="1"/>
          </p:cNvPicPr>
          <p:nvPr/>
        </p:nvPicPr>
        <p:blipFill rotWithShape="1">
          <a:blip r:embed="rId3">
            <a:extLst>
              <a:ext uri="{28A0092B-C50C-407E-A947-70E740481C1C}">
                <a14:useLocalDpi xmlns:a14="http://schemas.microsoft.com/office/drawing/2010/main" val="0"/>
              </a:ext>
            </a:extLst>
          </a:blip>
          <a:srcRect r="3369" b="10664"/>
          <a:stretch/>
        </p:blipFill>
        <p:spPr bwMode="auto">
          <a:xfrm>
            <a:off x="4343400" y="1308551"/>
            <a:ext cx="4646628" cy="554944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04800" y="152400"/>
            <a:ext cx="8458200" cy="1200329"/>
          </a:xfrm>
          <a:prstGeom prst="rect">
            <a:avLst/>
          </a:prstGeom>
          <a:noFill/>
        </p:spPr>
        <p:txBody>
          <a:bodyPr wrap="square" rtlCol="0">
            <a:spAutoFit/>
          </a:bodyPr>
          <a:lstStyle/>
          <a:p>
            <a:r>
              <a:rPr lang="en-US" dirty="0"/>
              <a:t>NOTE: Kindergarten notebooks are created for students by teams of teachers prior to the new school year. The right page is the teacher page (providing information and examples) and the left page is the student page (for students to practice or apply).</a:t>
            </a:r>
          </a:p>
        </p:txBody>
      </p:sp>
    </p:spTree>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3252"/>
            <a:ext cx="9124545" cy="590546"/>
          </a:xfrm>
          <a:prstGeom prst="rect">
            <a:avLst/>
          </a:prstGeom>
          <a:noFill/>
        </p:spPr>
        <p:txBody>
          <a:bodyPr wrap="square" lIns="91440" tIns="45720" rIns="91440" bIns="45720">
            <a:spAutoFit/>
          </a:bodyPr>
          <a:lstStyle/>
          <a:p>
            <a:pPr algn="ctr">
              <a:lnSpc>
                <a:spcPct val="150000"/>
              </a:lnSpc>
            </a:pPr>
            <a:r>
              <a:rPr lang="en-US" sz="2400" b="1" dirty="0">
                <a:ln w="12700">
                  <a:solidFill>
                    <a:schemeClr val="accent1"/>
                  </a:solidFill>
                  <a:prstDash val="solid"/>
                </a:ln>
                <a:solidFill>
                  <a:srgbClr val="FFFF00"/>
                </a:solidFill>
                <a:effectLst>
                  <a:outerShdw dist="38100" dir="2640000" algn="bl" rotWithShape="0">
                    <a:schemeClr val="accent1"/>
                  </a:outerShdw>
                </a:effectLst>
                <a:latin typeface="Chalkboard" panose="03050602040202020205" pitchFamily="66" charset="77"/>
              </a:rPr>
              <a:t>What do I want my students to know and be able to do?</a:t>
            </a:r>
          </a:p>
        </p:txBody>
      </p:sp>
      <p:pic>
        <p:nvPicPr>
          <p:cNvPr id="10" name="Picture 9" descr="A group of colorful hand prints&#10;&#10;Description automatically generated">
            <a:extLst>
              <a:ext uri="{FF2B5EF4-FFF2-40B4-BE49-F238E27FC236}">
                <a16:creationId xmlns:a16="http://schemas.microsoft.com/office/drawing/2014/main" id="{ADE6B513-94F6-821F-7295-4DB0C7B8D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199" y="5380652"/>
            <a:ext cx="1477347" cy="1477347"/>
          </a:xfrm>
          <a:prstGeom prst="rect">
            <a:avLst/>
          </a:prstGeom>
        </p:spPr>
      </p:pic>
      <p:sp>
        <p:nvSpPr>
          <p:cNvPr id="2" name="TextBox 1">
            <a:extLst>
              <a:ext uri="{FF2B5EF4-FFF2-40B4-BE49-F238E27FC236}">
                <a16:creationId xmlns:a16="http://schemas.microsoft.com/office/drawing/2014/main" id="{E56A93E7-8E0F-DF82-F14B-0BD76C5D1B0C}"/>
              </a:ext>
            </a:extLst>
          </p:cNvPr>
          <p:cNvSpPr txBox="1"/>
          <p:nvPr/>
        </p:nvSpPr>
        <p:spPr>
          <a:xfrm>
            <a:off x="-20216" y="1669159"/>
            <a:ext cx="8915400" cy="3889013"/>
          </a:xfrm>
          <a:prstGeom prst="rect">
            <a:avLst/>
          </a:prstGeom>
          <a:noFill/>
        </p:spPr>
        <p:txBody>
          <a:bodyPr wrap="square" rtlCol="0">
            <a:spAutoFit/>
          </a:bodyPr>
          <a:lstStyle/>
          <a:p>
            <a:r>
              <a:rPr lang="en-US" sz="2400" dirty="0">
                <a:effectLst/>
                <a:latin typeface="Century Gothic" panose="020B0502020202020204" pitchFamily="34" charset="0"/>
                <a:ea typeface="Calibri" panose="020F0502020204030204" pitchFamily="34" charset="0"/>
              </a:rPr>
              <a:t>3.1	The student will demonstrate an                          understanding of scientific and engineering             practices by</a:t>
            </a:r>
            <a:r>
              <a:rPr lang="en-US" sz="2400" dirty="0">
                <a:latin typeface="Century Gothic" panose="020B0502020202020204" pitchFamily="34" charset="0"/>
                <a:ea typeface="Calibri" panose="020F0502020204030204" pitchFamily="34" charset="0"/>
              </a:rPr>
              <a:t>:</a:t>
            </a:r>
          </a:p>
          <a:p>
            <a:endParaRPr lang="en-US" sz="2400" dirty="0">
              <a:latin typeface="Century Gothic" panose="020B0502020202020204" pitchFamily="34" charset="0"/>
            </a:endParaRPr>
          </a:p>
          <a:p>
            <a:pPr marL="342900" marR="0" lvl="0" indent="-342900" rtl="0">
              <a:lnSpc>
                <a:spcPct val="107000"/>
              </a:lnSpc>
              <a:spcBef>
                <a:spcPts val="0"/>
              </a:spcBef>
              <a:spcAft>
                <a:spcPts val="0"/>
              </a:spcAft>
              <a:buFont typeface="Symbol" pitchFamily="2" charset="2"/>
              <a:buChar char=""/>
            </a:pPr>
            <a:r>
              <a:rPr lang="en-US" sz="2400" dirty="0">
                <a:effectLst/>
                <a:latin typeface="Century Gothic" panose="020B0502020202020204" pitchFamily="34" charset="0"/>
                <a:ea typeface="Calibri" panose="020F0502020204030204" pitchFamily="34" charset="0"/>
              </a:rPr>
              <a:t>organize and represent data in pictographs or bar graphs</a:t>
            </a:r>
          </a:p>
          <a:p>
            <a:pPr marL="342900" marR="0" lvl="0" indent="-342900">
              <a:lnSpc>
                <a:spcPct val="107000"/>
              </a:lnSpc>
              <a:spcBef>
                <a:spcPts val="0"/>
              </a:spcBef>
              <a:spcAft>
                <a:spcPts val="0"/>
              </a:spcAft>
              <a:buFont typeface="Symbol" pitchFamily="2" charset="2"/>
              <a:buChar char=""/>
            </a:pPr>
            <a:r>
              <a:rPr lang="en-US" sz="2400" dirty="0">
                <a:effectLst/>
                <a:latin typeface="Century Gothic" panose="020B0502020202020204" pitchFamily="34" charset="0"/>
                <a:ea typeface="Calibri" panose="020F0502020204030204" pitchFamily="34" charset="0"/>
              </a:rPr>
              <a:t>read, interpret, and analyze data represented in pictographs and bar graphs</a:t>
            </a:r>
          </a:p>
          <a:p>
            <a:pPr marL="285750" indent="-285750">
              <a:buFont typeface="Arial" panose="020B0604020202020204" pitchFamily="34" charset="0"/>
              <a:buChar char="•"/>
            </a:pPr>
            <a:r>
              <a:rPr lang="en-US" sz="2400" dirty="0">
                <a:effectLst/>
                <a:latin typeface="Century Gothic" panose="020B0502020202020204" pitchFamily="34" charset="0"/>
                <a:ea typeface="Calibri" panose="020F0502020204030204" pitchFamily="34" charset="0"/>
              </a:rPr>
              <a:t>analyze data from tests of an object or tool to determine if it works as intended</a:t>
            </a:r>
            <a:r>
              <a:rPr lang="en-US" sz="2400" dirty="0">
                <a:effectLst/>
                <a:latin typeface="Century Gothic" panose="020B0502020202020204" pitchFamily="34" charset="0"/>
              </a:rPr>
              <a:t> </a:t>
            </a:r>
            <a:endParaRPr lang="en-US" sz="2400" dirty="0">
              <a:latin typeface="Century Gothic" panose="020B0502020202020204" pitchFamily="34" charset="0"/>
            </a:endParaRPr>
          </a:p>
        </p:txBody>
      </p:sp>
      <p:pic>
        <p:nvPicPr>
          <p:cNvPr id="4" name="Picture 3" descr="A cover of a book&#10;&#10;Description automatically generated">
            <a:extLst>
              <a:ext uri="{FF2B5EF4-FFF2-40B4-BE49-F238E27FC236}">
                <a16:creationId xmlns:a16="http://schemas.microsoft.com/office/drawing/2014/main" id="{9C987CF1-A787-F1A5-DCA6-5F897FE5D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842773"/>
            <a:ext cx="2054290" cy="1936515"/>
          </a:xfrm>
          <a:prstGeom prst="rect">
            <a:avLst/>
          </a:prstGeom>
        </p:spPr>
      </p:pic>
    </p:spTree>
    <p:extLst>
      <p:ext uri="{BB962C8B-B14F-4D97-AF65-F5344CB8AC3E}">
        <p14:creationId xmlns:p14="http://schemas.microsoft.com/office/powerpoint/2010/main" val="113481865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B4209A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5105400"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35E2F1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213" y="0"/>
            <a:ext cx="5538787"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353FE8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5029200" cy="6858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9D26-9BE9-AC48-A0F0-23A4872B7D11}"/>
              </a:ext>
            </a:extLst>
          </p:cNvPr>
          <p:cNvSpPr>
            <a:spLocks noGrp="1"/>
          </p:cNvSpPr>
          <p:nvPr>
            <p:ph type="title"/>
          </p:nvPr>
        </p:nvSpPr>
        <p:spPr>
          <a:xfrm>
            <a:off x="0" y="1"/>
            <a:ext cx="6705600" cy="990600"/>
          </a:xfrm>
        </p:spPr>
        <p:txBody>
          <a:bodyPr/>
          <a:lstStyle/>
          <a:p>
            <a:pPr algn="l"/>
            <a:r>
              <a:rPr lang="en-US" sz="3200" dirty="0">
                <a:latin typeface="Century Gothic" panose="020B0502020202020204" pitchFamily="34" charset="0"/>
              </a:rPr>
              <a:t>Summarizing and Note-taking</a:t>
            </a:r>
          </a:p>
        </p:txBody>
      </p:sp>
      <p:sp>
        <p:nvSpPr>
          <p:cNvPr id="3" name="TextBox 2">
            <a:extLst>
              <a:ext uri="{FF2B5EF4-FFF2-40B4-BE49-F238E27FC236}">
                <a16:creationId xmlns:a16="http://schemas.microsoft.com/office/drawing/2014/main" id="{0AB401B5-9C8A-A146-8595-F80FA0D1E544}"/>
              </a:ext>
            </a:extLst>
          </p:cNvPr>
          <p:cNvSpPr txBox="1"/>
          <p:nvPr/>
        </p:nvSpPr>
        <p:spPr>
          <a:xfrm>
            <a:off x="3786188" y="5764679"/>
            <a:ext cx="5348287" cy="1015663"/>
          </a:xfrm>
          <a:prstGeom prst="rect">
            <a:avLst/>
          </a:prstGeom>
          <a:noFill/>
        </p:spPr>
        <p:txBody>
          <a:bodyPr wrap="square" rtlCol="0">
            <a:spAutoFit/>
          </a:bodyPr>
          <a:lstStyle/>
          <a:p>
            <a:r>
              <a:rPr lang="en-US" dirty="0">
                <a:latin typeface="Century Gothic" panose="020B0502020202020204" pitchFamily="34" charset="0"/>
              </a:rPr>
              <a:t>Asking students to identify what’s essential and then put it in their own words and/or images increases comprehension. </a:t>
            </a:r>
          </a:p>
        </p:txBody>
      </p:sp>
      <p:pic>
        <p:nvPicPr>
          <p:cNvPr id="5" name="Picture 4" descr="A picture containing text, newspaper, screenshot&#10;&#10;Description automatically generated">
            <a:extLst>
              <a:ext uri="{FF2B5EF4-FFF2-40B4-BE49-F238E27FC236}">
                <a16:creationId xmlns:a16="http://schemas.microsoft.com/office/drawing/2014/main" id="{9C5FD82E-612E-2B4D-8830-A6C0977943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38200"/>
            <a:ext cx="6934200" cy="4785207"/>
          </a:xfrm>
          <a:prstGeom prst="rect">
            <a:avLst/>
          </a:prstGeom>
        </p:spPr>
      </p:pic>
    </p:spTree>
    <p:extLst>
      <p:ext uri="{BB962C8B-B14F-4D97-AF65-F5344CB8AC3E}">
        <p14:creationId xmlns:p14="http://schemas.microsoft.com/office/powerpoint/2010/main" val="2483100003"/>
      </p:ext>
    </p:extLst>
  </p:cSld>
  <p:clrMapOvr>
    <a:masterClrMapping/>
  </p:clrMapOvr>
  <p:transition spd="slow">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EE44EB2-9806-9344-B1E6-44A3B5335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957532"/>
            <a:ext cx="6108700" cy="5715000"/>
          </a:xfrm>
          <a:prstGeom prst="rect">
            <a:avLst/>
          </a:prstGeom>
        </p:spPr>
      </p:pic>
      <p:sp>
        <p:nvSpPr>
          <p:cNvPr id="4" name="Rectangle 3">
            <a:extLst>
              <a:ext uri="{FF2B5EF4-FFF2-40B4-BE49-F238E27FC236}">
                <a16:creationId xmlns:a16="http://schemas.microsoft.com/office/drawing/2014/main" id="{349F8B25-EC31-274A-B3EE-BF169138F3F7}"/>
              </a:ext>
            </a:extLst>
          </p:cNvPr>
          <p:cNvSpPr/>
          <p:nvPr/>
        </p:nvSpPr>
        <p:spPr>
          <a:xfrm>
            <a:off x="685800" y="-13243"/>
            <a:ext cx="786612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Unit Glossary Template</a:t>
            </a:r>
          </a:p>
        </p:txBody>
      </p:sp>
    </p:spTree>
    <p:extLst>
      <p:ext uri="{BB962C8B-B14F-4D97-AF65-F5344CB8AC3E}">
        <p14:creationId xmlns:p14="http://schemas.microsoft.com/office/powerpoint/2010/main" val="825216835"/>
      </p:ext>
    </p:extLst>
  </p:cSld>
  <p:clrMapOvr>
    <a:masterClrMapping/>
  </p:clrMapOvr>
  <p:transition spd="slow">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ar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771775"/>
            <a:ext cx="6324600" cy="2424430"/>
          </a:xfrm>
          <a:prstGeom prst="rect">
            <a:avLst/>
          </a:prstGeom>
          <a:noFill/>
          <a:ln w="9525">
            <a:noFill/>
            <a:miter lim="800000"/>
            <a:headEnd/>
            <a:tailEnd/>
          </a:ln>
        </p:spPr>
      </p:pic>
      <p:graphicFrame>
        <p:nvGraphicFramePr>
          <p:cNvPr id="3" name="Object 2">
            <a:extLst>
              <a:ext uri="{FF2B5EF4-FFF2-40B4-BE49-F238E27FC236}">
                <a16:creationId xmlns:a16="http://schemas.microsoft.com/office/drawing/2014/main" id="{E72C4CEB-6454-9D42-A135-178730E4965B}"/>
              </a:ext>
            </a:extLst>
          </p:cNvPr>
          <p:cNvGraphicFramePr>
            <a:graphicFrameLocks noChangeAspect="1"/>
          </p:cNvGraphicFramePr>
          <p:nvPr/>
        </p:nvGraphicFramePr>
        <p:xfrm>
          <a:off x="2743200" y="4343400"/>
          <a:ext cx="6246342" cy="2424430"/>
        </p:xfrm>
        <a:graphic>
          <a:graphicData uri="http://schemas.openxmlformats.org/presentationml/2006/ole">
            <mc:AlternateContent xmlns:mc="http://schemas.openxmlformats.org/markup-compatibility/2006">
              <mc:Choice xmlns:v="urn:schemas-microsoft-com:vml" Requires="v">
                <p:oleObj name="Image" r:id="rId4" imgW="10000000" imgH="5047619" progId="">
                  <p:embed/>
                </p:oleObj>
              </mc:Choice>
              <mc:Fallback>
                <p:oleObj name="Image" r:id="rId4" imgW="10000000" imgH="5047619" progId="">
                  <p:embed/>
                  <p:pic>
                    <p:nvPicPr>
                      <p:cNvPr id="3" name="Object 2">
                        <a:extLst>
                          <a:ext uri="{FF2B5EF4-FFF2-40B4-BE49-F238E27FC236}">
                            <a16:creationId xmlns:a16="http://schemas.microsoft.com/office/drawing/2014/main" id="{E72C4CEB-6454-9D42-A135-178730E49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512" b="11539"/>
                      <a:stretch>
                        <a:fillRect/>
                      </a:stretch>
                    </p:blipFill>
                    <p:spPr bwMode="auto">
                      <a:xfrm>
                        <a:off x="2743200" y="4343400"/>
                        <a:ext cx="6246342" cy="2424430"/>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52261B79-CA00-2041-82BC-56905EE71808}"/>
              </a:ext>
            </a:extLst>
          </p:cNvPr>
          <p:cNvSpPr/>
          <p:nvPr/>
        </p:nvSpPr>
        <p:spPr>
          <a:xfrm>
            <a:off x="1676400" y="-76200"/>
            <a:ext cx="6417141" cy="1754326"/>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Student-Generated</a:t>
            </a:r>
          </a:p>
          <a:p>
            <a:pPr algn="ctr"/>
            <a:r>
              <a:rPr lang="en-US" sz="5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rPr>
              <a:t>Glossary</a:t>
            </a:r>
          </a:p>
        </p:txBody>
      </p:sp>
    </p:spTree>
    <p:extLst>
      <p:ext uri="{BB962C8B-B14F-4D97-AF65-F5344CB8AC3E}">
        <p14:creationId xmlns:p14="http://schemas.microsoft.com/office/powerpoint/2010/main" val="321470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edge">
                                      <p:cBhvr>
                                        <p:cTn id="7" dur="20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1" y="0"/>
            <a:ext cx="9145851" cy="6858000"/>
          </a:xfrm>
          <a:prstGeom prst="rect">
            <a:avLst/>
          </a:prstGeom>
          <a:noFill/>
          <a:ln w="9525">
            <a:noFill/>
            <a:miter lim="800000"/>
            <a:headEnd/>
            <a:tailEnd/>
          </a:ln>
          <a:effectLst/>
        </p:spPr>
      </p:pic>
    </p:spTree>
    <p:extLst>
      <p:ext uri="{BB962C8B-B14F-4D97-AF65-F5344CB8AC3E}">
        <p14:creationId xmlns:p14="http://schemas.microsoft.com/office/powerpoint/2010/main" val="2610070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6BB6-995A-EB13-E204-75C8D8B12250}"/>
              </a:ext>
            </a:extLst>
          </p:cNvPr>
          <p:cNvSpPr>
            <a:spLocks noGrp="1"/>
          </p:cNvSpPr>
          <p:nvPr>
            <p:ph type="title"/>
          </p:nvPr>
        </p:nvSpPr>
        <p:spPr>
          <a:xfrm>
            <a:off x="0" y="5862"/>
            <a:ext cx="9144000" cy="1143000"/>
          </a:xfrm>
        </p:spPr>
        <p:txBody>
          <a:bodyPr/>
          <a:lstStyle/>
          <a:p>
            <a:r>
              <a:rPr lang="en-US" sz="4000" dirty="0">
                <a:solidFill>
                  <a:srgbClr val="66FFFF"/>
                </a:solidFill>
                <a:latin typeface="Century Gothic" panose="020B0502020202020204" pitchFamily="34" charset="0"/>
              </a:rPr>
              <a:t>High Expectations for Each Student</a:t>
            </a:r>
          </a:p>
        </p:txBody>
      </p:sp>
      <p:sp>
        <p:nvSpPr>
          <p:cNvPr id="3" name="Content Placeholder 2">
            <a:extLst>
              <a:ext uri="{FF2B5EF4-FFF2-40B4-BE49-F238E27FC236}">
                <a16:creationId xmlns:a16="http://schemas.microsoft.com/office/drawing/2014/main" id="{A90FED8F-053C-E09D-E644-5923546A2895}"/>
              </a:ext>
            </a:extLst>
          </p:cNvPr>
          <p:cNvSpPr>
            <a:spLocks noGrp="1"/>
          </p:cNvSpPr>
          <p:nvPr>
            <p:ph idx="1"/>
          </p:nvPr>
        </p:nvSpPr>
        <p:spPr>
          <a:xfrm>
            <a:off x="685800" y="4929554"/>
            <a:ext cx="8229600" cy="1503363"/>
          </a:xfrm>
        </p:spPr>
        <p:txBody>
          <a:bodyPr/>
          <a:lstStyle/>
          <a:p>
            <a:pPr marL="0" indent="0">
              <a:buNone/>
            </a:pPr>
            <a:r>
              <a:rPr lang="en-US" dirty="0">
                <a:latin typeface="Chalkboard" panose="03050602040202020205" pitchFamily="66" charset="77"/>
              </a:rPr>
              <a:t>“No one rises to low expectations.”</a:t>
            </a:r>
          </a:p>
          <a:p>
            <a:pPr marL="0" indent="0" algn="r">
              <a:buNone/>
            </a:pPr>
            <a:r>
              <a:rPr lang="en-US" dirty="0"/>
              <a:t>~Carl Boyd</a:t>
            </a:r>
          </a:p>
        </p:txBody>
      </p:sp>
      <p:pic>
        <p:nvPicPr>
          <p:cNvPr id="5" name="Picture 4">
            <a:extLst>
              <a:ext uri="{FF2B5EF4-FFF2-40B4-BE49-F238E27FC236}">
                <a16:creationId xmlns:a16="http://schemas.microsoft.com/office/drawing/2014/main" id="{0E0A8BC5-CB0B-FF47-7550-60B35E7B63A9}"/>
              </a:ext>
            </a:extLst>
          </p:cNvPr>
          <p:cNvPicPr>
            <a:picLocks noChangeAspect="1"/>
          </p:cNvPicPr>
          <p:nvPr/>
        </p:nvPicPr>
        <p:blipFill>
          <a:blip r:embed="rId2"/>
          <a:stretch>
            <a:fillRect/>
          </a:stretch>
        </p:blipFill>
        <p:spPr>
          <a:xfrm>
            <a:off x="674077" y="1655764"/>
            <a:ext cx="6991990" cy="2306636"/>
          </a:xfrm>
          <a:prstGeom prst="rect">
            <a:avLst/>
          </a:prstGeom>
        </p:spPr>
      </p:pic>
    </p:spTree>
    <p:extLst>
      <p:ext uri="{BB962C8B-B14F-4D97-AF65-F5344CB8AC3E}">
        <p14:creationId xmlns:p14="http://schemas.microsoft.com/office/powerpoint/2010/main" val="1417227236"/>
      </p:ext>
    </p:extLst>
  </p:cSld>
  <p:clrMapOvr>
    <a:masterClrMapping/>
  </p:clrMapOvr>
  <p:transition spd="slow">
    <p:dissolv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8B0B8-6F68-B84B-AEF1-FC9A32F57F6C}"/>
              </a:ext>
            </a:extLst>
          </p:cNvPr>
          <p:cNvSpPr>
            <a:spLocks noGrp="1"/>
          </p:cNvSpPr>
          <p:nvPr>
            <p:ph type="title"/>
          </p:nvPr>
        </p:nvSpPr>
        <p:spPr>
          <a:xfrm>
            <a:off x="457200" y="0"/>
            <a:ext cx="8229600" cy="859570"/>
          </a:xfrm>
        </p:spPr>
        <p:txBody>
          <a:bodyPr/>
          <a:lstStyle/>
          <a:p>
            <a:r>
              <a:rPr lang="en-US" b="1" dirty="0">
                <a:solidFill>
                  <a:srgbClr val="FFCCFF"/>
                </a:solidFill>
                <a:latin typeface="Century Gothic" panose="020B0502020202020204" pitchFamily="34" charset="0"/>
              </a:rPr>
              <a:t>Gear 1</a:t>
            </a:r>
          </a:p>
        </p:txBody>
      </p:sp>
      <p:pic>
        <p:nvPicPr>
          <p:cNvPr id="5" name="Picture 4" descr="Logo&#10;&#10;Description automatically generated">
            <a:extLst>
              <a:ext uri="{FF2B5EF4-FFF2-40B4-BE49-F238E27FC236}">
                <a16:creationId xmlns:a16="http://schemas.microsoft.com/office/drawing/2014/main" id="{D523E00B-DB04-6145-A452-6F4034302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6997"/>
            <a:ext cx="9144000" cy="2663190"/>
          </a:xfrm>
          <a:prstGeom prst="rect">
            <a:avLst/>
          </a:prstGeom>
        </p:spPr>
      </p:pic>
      <p:sp>
        <p:nvSpPr>
          <p:cNvPr id="7" name="TextBox 6">
            <a:extLst>
              <a:ext uri="{FF2B5EF4-FFF2-40B4-BE49-F238E27FC236}">
                <a16:creationId xmlns:a16="http://schemas.microsoft.com/office/drawing/2014/main" id="{89E85A9A-3BD3-BA4D-9DD9-5629D8C82305}"/>
              </a:ext>
            </a:extLst>
          </p:cNvPr>
          <p:cNvSpPr txBox="1"/>
          <p:nvPr/>
        </p:nvSpPr>
        <p:spPr>
          <a:xfrm>
            <a:off x="344465" y="760197"/>
            <a:ext cx="8534400" cy="430887"/>
          </a:xfrm>
          <a:prstGeom prst="rect">
            <a:avLst/>
          </a:prstGeom>
          <a:noFill/>
        </p:spPr>
        <p:txBody>
          <a:bodyPr wrap="square" rtlCol="0">
            <a:spAutoFit/>
          </a:bodyPr>
          <a:lstStyle/>
          <a:p>
            <a:r>
              <a:rPr lang="en-US" sz="2200" dirty="0">
                <a:latin typeface="Chalkboard" panose="03050602040202020205" pitchFamily="66" charset="77"/>
              </a:rPr>
              <a:t>What do each of our students need to know and be able to do? </a:t>
            </a:r>
          </a:p>
        </p:txBody>
      </p:sp>
      <p:sp>
        <p:nvSpPr>
          <p:cNvPr id="9" name="Rectangle 8">
            <a:extLst>
              <a:ext uri="{FF2B5EF4-FFF2-40B4-BE49-F238E27FC236}">
                <a16:creationId xmlns:a16="http://schemas.microsoft.com/office/drawing/2014/main" id="{5D2CE019-E719-2049-87EA-2C207FCA0096}"/>
              </a:ext>
            </a:extLst>
          </p:cNvPr>
          <p:cNvSpPr/>
          <p:nvPr/>
        </p:nvSpPr>
        <p:spPr>
          <a:xfrm>
            <a:off x="609600" y="2202406"/>
            <a:ext cx="2101857" cy="954107"/>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Essential </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Knowledge</a:t>
            </a:r>
          </a:p>
        </p:txBody>
      </p:sp>
      <p:sp>
        <p:nvSpPr>
          <p:cNvPr id="10" name="Rectangle 9">
            <a:extLst>
              <a:ext uri="{FF2B5EF4-FFF2-40B4-BE49-F238E27FC236}">
                <a16:creationId xmlns:a16="http://schemas.microsoft.com/office/drawing/2014/main" id="{BAC5D051-D48F-0049-B96A-3C4478CE543E}"/>
              </a:ext>
            </a:extLst>
          </p:cNvPr>
          <p:cNvSpPr/>
          <p:nvPr/>
        </p:nvSpPr>
        <p:spPr>
          <a:xfrm>
            <a:off x="3200400" y="3009056"/>
            <a:ext cx="3021981" cy="954107"/>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Essential </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Skills/Processes</a:t>
            </a:r>
          </a:p>
        </p:txBody>
      </p:sp>
      <p:sp>
        <p:nvSpPr>
          <p:cNvPr id="11" name="Rectangle 10">
            <a:extLst>
              <a:ext uri="{FF2B5EF4-FFF2-40B4-BE49-F238E27FC236}">
                <a16:creationId xmlns:a16="http://schemas.microsoft.com/office/drawing/2014/main" id="{06B9741B-901B-EE47-A165-0D7BCCD30287}"/>
              </a:ext>
            </a:extLst>
          </p:cNvPr>
          <p:cNvSpPr/>
          <p:nvPr/>
        </p:nvSpPr>
        <p:spPr>
          <a:xfrm>
            <a:off x="6778667" y="2135130"/>
            <a:ext cx="2096023" cy="954107"/>
          </a:xfrm>
          <a:prstGeom prst="rect">
            <a:avLst/>
          </a:prstGeom>
          <a:noFill/>
        </p:spPr>
        <p:txBody>
          <a:bodyPr wrap="non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Essential </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Vocabulary</a:t>
            </a:r>
          </a:p>
        </p:txBody>
      </p:sp>
    </p:spTree>
    <p:extLst>
      <p:ext uri="{BB962C8B-B14F-4D97-AF65-F5344CB8AC3E}">
        <p14:creationId xmlns:p14="http://schemas.microsoft.com/office/powerpoint/2010/main" val="40073583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4C95-3588-6040-9FBC-38B7A2EC76FB}"/>
              </a:ext>
            </a:extLst>
          </p:cNvPr>
          <p:cNvSpPr>
            <a:spLocks noGrp="1"/>
          </p:cNvSpPr>
          <p:nvPr>
            <p:ph type="title"/>
          </p:nvPr>
        </p:nvSpPr>
        <p:spPr>
          <a:xfrm>
            <a:off x="6400800" y="4119"/>
            <a:ext cx="2743200" cy="1703387"/>
          </a:xfrm>
        </p:spPr>
        <p:txBody>
          <a:bodyPr/>
          <a:lstStyle/>
          <a:p>
            <a:r>
              <a:rPr lang="en-US" dirty="0"/>
              <a:t>Clarifying the Target</a:t>
            </a:r>
          </a:p>
        </p:txBody>
      </p:sp>
      <p:pic>
        <p:nvPicPr>
          <p:cNvPr id="4" name="Picture 3" descr="Table&#10;&#10;Description automatically generated">
            <a:extLst>
              <a:ext uri="{FF2B5EF4-FFF2-40B4-BE49-F238E27FC236}">
                <a16:creationId xmlns:a16="http://schemas.microsoft.com/office/drawing/2014/main" id="{C6B70150-8AFC-DC41-958F-6A834DBAB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3"/>
            <a:ext cx="5308600" cy="6840979"/>
          </a:xfrm>
          <a:prstGeom prst="rect">
            <a:avLst/>
          </a:prstGeom>
        </p:spPr>
      </p:pic>
      <p:sp>
        <p:nvSpPr>
          <p:cNvPr id="5" name="TextBox 4">
            <a:extLst>
              <a:ext uri="{FF2B5EF4-FFF2-40B4-BE49-F238E27FC236}">
                <a16:creationId xmlns:a16="http://schemas.microsoft.com/office/drawing/2014/main" id="{C9048B1C-0DD3-D647-AAAD-E2DAB33542AA}"/>
              </a:ext>
            </a:extLst>
          </p:cNvPr>
          <p:cNvSpPr txBox="1"/>
          <p:nvPr/>
        </p:nvSpPr>
        <p:spPr>
          <a:xfrm>
            <a:off x="5753100" y="3967613"/>
            <a:ext cx="3124200" cy="2612575"/>
          </a:xfrm>
          <a:prstGeom prst="rect">
            <a:avLst/>
          </a:prstGeom>
          <a:noFill/>
        </p:spPr>
        <p:txBody>
          <a:bodyPr wrap="square" rtlCol="0">
            <a:spAutoFit/>
          </a:bodyPr>
          <a:lstStyle/>
          <a:p>
            <a:pPr algn="ctr">
              <a:lnSpc>
                <a:spcPct val="150000"/>
              </a:lnSpc>
            </a:pPr>
            <a:r>
              <a:rPr lang="en-US" sz="2800" dirty="0">
                <a:solidFill>
                  <a:srgbClr val="FFFF00"/>
                </a:solidFill>
                <a:latin typeface="Chalkboard" panose="03050602040202020205" pitchFamily="66" charset="77"/>
              </a:rPr>
              <a:t>Planning to differentiate support rather than expectations</a:t>
            </a:r>
          </a:p>
        </p:txBody>
      </p:sp>
      <p:sp>
        <p:nvSpPr>
          <p:cNvPr id="3" name="Rectangle 2">
            <a:extLst>
              <a:ext uri="{FF2B5EF4-FFF2-40B4-BE49-F238E27FC236}">
                <a16:creationId xmlns:a16="http://schemas.microsoft.com/office/drawing/2014/main" id="{860972F9-7637-204C-B9D4-BD0388BBD553}"/>
              </a:ext>
            </a:extLst>
          </p:cNvPr>
          <p:cNvSpPr/>
          <p:nvPr/>
        </p:nvSpPr>
        <p:spPr>
          <a:xfrm>
            <a:off x="5753100" y="2193914"/>
            <a:ext cx="2951449" cy="1323439"/>
          </a:xfrm>
          <a:prstGeom prst="rect">
            <a:avLst/>
          </a:prstGeom>
          <a:solidFill>
            <a:srgbClr val="002060"/>
          </a:solidFill>
        </p:spPr>
        <p:txBody>
          <a:bodyPr wrap="none" lIns="91440" tIns="45720" rIns="91440" bIns="45720">
            <a:spAutoFit/>
          </a:bodyPr>
          <a:lstStyle/>
          <a:p>
            <a:pPr algn="ctr"/>
            <a:r>
              <a:rPr lang="en-US" sz="4000" b="1" cap="none" spc="0" dirty="0">
                <a:ln w="9525">
                  <a:solidFill>
                    <a:schemeClr val="bg1"/>
                  </a:solidFill>
                  <a:prstDash val="solid"/>
                </a:ln>
                <a:solidFill>
                  <a:srgbClr val="3BF900"/>
                </a:solidFill>
                <a:effectLst>
                  <a:outerShdw blurRad="12700" dist="38100" dir="2700000" algn="tl" rotWithShape="0">
                    <a:schemeClr val="bg1">
                      <a:lumMod val="50000"/>
                    </a:schemeClr>
                  </a:outerShdw>
                </a:effectLst>
              </a:rPr>
              <a:t>Elementary</a:t>
            </a:r>
          </a:p>
          <a:p>
            <a:pPr algn="ctr"/>
            <a:r>
              <a:rPr lang="en-US" sz="4000" b="1" dirty="0">
                <a:ln w="9525">
                  <a:solidFill>
                    <a:schemeClr val="bg1"/>
                  </a:solidFill>
                  <a:prstDash val="solid"/>
                </a:ln>
                <a:solidFill>
                  <a:srgbClr val="3BF900"/>
                </a:solidFill>
                <a:effectLst>
                  <a:outerShdw blurRad="12700" dist="38100" dir="2700000" algn="tl" rotWithShape="0">
                    <a:schemeClr val="bg1">
                      <a:lumMod val="50000"/>
                    </a:schemeClr>
                  </a:outerShdw>
                </a:effectLst>
              </a:rPr>
              <a:t>Sample</a:t>
            </a:r>
            <a:endParaRPr lang="en-US" sz="4000" b="1" cap="none" spc="0" dirty="0">
              <a:ln w="9525">
                <a:solidFill>
                  <a:schemeClr val="bg1"/>
                </a:solidFill>
                <a:prstDash val="solid"/>
              </a:ln>
              <a:solidFill>
                <a:srgbClr val="3BF9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1965385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0"/>
            <a:ext cx="9144000" cy="3810000"/>
          </a:xfrm>
          <a:prstGeom prst="rect">
            <a:avLst/>
          </a:prstGeom>
          <a:noFill/>
          <a:ln w="12700" cap="sq">
            <a:noFill/>
            <a:miter lim="800000"/>
            <a:headEnd type="none" w="sm" len="sm"/>
            <a:tailEnd type="none" w="sm" len="sm"/>
          </a:ln>
        </p:spPr>
      </p:pic>
      <p:pic>
        <p:nvPicPr>
          <p:cNvPr id="18435" name="Picture 3"/>
          <p:cNvPicPr>
            <a:picLocks noChangeAspect="1" noChangeArrowheads="1"/>
          </p:cNvPicPr>
          <p:nvPr/>
        </p:nvPicPr>
        <p:blipFill>
          <a:blip r:embed="rId4" cstate="print"/>
          <a:srcRect/>
          <a:stretch>
            <a:fillRect/>
          </a:stretch>
        </p:blipFill>
        <p:spPr bwMode="auto">
          <a:xfrm>
            <a:off x="0" y="3810000"/>
            <a:ext cx="9144000" cy="3048000"/>
          </a:xfrm>
          <a:prstGeom prst="rect">
            <a:avLst/>
          </a:prstGeom>
          <a:noFill/>
          <a:ln w="12700" cap="sq">
            <a:noFill/>
            <a:miter lim="800000"/>
            <a:headEnd type="none" w="sm" len="sm"/>
            <a:tailEnd type="none" w="sm" len="sm"/>
          </a:ln>
        </p:spPr>
      </p:pic>
      <p:sp>
        <p:nvSpPr>
          <p:cNvPr id="18436" name="Rectangle 4"/>
          <p:cNvSpPr>
            <a:spLocks noChangeArrowheads="1"/>
          </p:cNvSpPr>
          <p:nvPr/>
        </p:nvSpPr>
        <p:spPr bwMode="auto">
          <a:xfrm>
            <a:off x="5410200" y="3886200"/>
            <a:ext cx="3733800" cy="2308225"/>
          </a:xfrm>
          <a:prstGeom prst="rect">
            <a:avLst/>
          </a:prstGeom>
          <a:solidFill>
            <a:srgbClr val="333399"/>
          </a:solidFill>
          <a:ln w="12700" cap="sq">
            <a:noFill/>
            <a:miter lim="800000"/>
            <a:headEnd type="none" w="sm" len="sm"/>
            <a:tailEnd type="none" w="sm" len="sm"/>
          </a:ln>
        </p:spPr>
        <p:txBody>
          <a:bodyPr>
            <a:spAutoFit/>
          </a:bodyPr>
          <a:lstStyle/>
          <a:p>
            <a:pPr eaLnBrk="0" hangingPunct="0"/>
            <a:r>
              <a:rPr kumimoji="1" lang="en-US" sz="1800">
                <a:solidFill>
                  <a:srgbClr val="FFFF00"/>
                </a:solidFill>
                <a:latin typeface="Comic Sans MS" pitchFamily="66" charset="0"/>
              </a:rPr>
              <a:t>a.  The number of cavities the sixth graders have?</a:t>
            </a:r>
          </a:p>
          <a:p>
            <a:pPr eaLnBrk="0" hangingPunct="0"/>
            <a:r>
              <a:rPr kumimoji="1" lang="en-US" sz="1800">
                <a:solidFill>
                  <a:srgbClr val="FFFF00"/>
                </a:solidFill>
                <a:latin typeface="Comic Sans MS" pitchFamily="66" charset="0"/>
              </a:rPr>
              <a:t>b.  The number of people in the sixth graders’ families? </a:t>
            </a:r>
          </a:p>
          <a:p>
            <a:pPr eaLnBrk="0" hangingPunct="0"/>
            <a:r>
              <a:rPr kumimoji="1" lang="en-US" sz="1800">
                <a:solidFill>
                  <a:srgbClr val="FFFF00"/>
                </a:solidFill>
                <a:latin typeface="Comic Sans MS" pitchFamily="66" charset="0"/>
              </a:rPr>
              <a:t>c.  The ages of the sixth graders’ mothers?</a:t>
            </a:r>
          </a:p>
          <a:p>
            <a:pPr eaLnBrk="0" hangingPunct="0"/>
            <a:r>
              <a:rPr kumimoji="1" lang="en-US" sz="1800">
                <a:solidFill>
                  <a:srgbClr val="FFFF00"/>
                </a:solidFill>
                <a:latin typeface="Comic Sans MS" pitchFamily="66" charset="0"/>
              </a:rPr>
              <a:t>d.  The heights of the sixth graders in inches?</a:t>
            </a:r>
          </a:p>
        </p:txBody>
      </p:sp>
    </p:spTree>
    <p:extLst>
      <p:ext uri="{BB962C8B-B14F-4D97-AF65-F5344CB8AC3E}">
        <p14:creationId xmlns:p14="http://schemas.microsoft.com/office/powerpoint/2010/main" val="3151033646"/>
      </p:ext>
    </p:extLst>
  </p:cSld>
  <p:clrMapOvr>
    <a:masterClrMapping/>
  </p:clrMapOvr>
  <p:transition spd="slow">
    <p:dissolv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4C95-3588-6040-9FBC-38B7A2EC76FB}"/>
              </a:ext>
            </a:extLst>
          </p:cNvPr>
          <p:cNvSpPr>
            <a:spLocks noGrp="1"/>
          </p:cNvSpPr>
          <p:nvPr>
            <p:ph type="title"/>
          </p:nvPr>
        </p:nvSpPr>
        <p:spPr>
          <a:xfrm>
            <a:off x="5981700" y="650531"/>
            <a:ext cx="2743200" cy="1703387"/>
          </a:xfrm>
        </p:spPr>
        <p:txBody>
          <a:bodyPr/>
          <a:lstStyle/>
          <a:p>
            <a:r>
              <a:rPr lang="en-US" dirty="0"/>
              <a:t>Clarifying the Target</a:t>
            </a:r>
          </a:p>
        </p:txBody>
      </p:sp>
      <p:sp>
        <p:nvSpPr>
          <p:cNvPr id="5" name="TextBox 4">
            <a:extLst>
              <a:ext uri="{FF2B5EF4-FFF2-40B4-BE49-F238E27FC236}">
                <a16:creationId xmlns:a16="http://schemas.microsoft.com/office/drawing/2014/main" id="{C9048B1C-0DD3-D647-AAAD-E2DAB33542AA}"/>
              </a:ext>
            </a:extLst>
          </p:cNvPr>
          <p:cNvSpPr txBox="1"/>
          <p:nvPr/>
        </p:nvSpPr>
        <p:spPr>
          <a:xfrm>
            <a:off x="5791200" y="2743200"/>
            <a:ext cx="3124200" cy="2612575"/>
          </a:xfrm>
          <a:prstGeom prst="rect">
            <a:avLst/>
          </a:prstGeom>
          <a:noFill/>
        </p:spPr>
        <p:txBody>
          <a:bodyPr wrap="square" rtlCol="0">
            <a:spAutoFit/>
          </a:bodyPr>
          <a:lstStyle/>
          <a:p>
            <a:pPr algn="ctr">
              <a:lnSpc>
                <a:spcPct val="150000"/>
              </a:lnSpc>
            </a:pPr>
            <a:r>
              <a:rPr lang="en-US" sz="2800" dirty="0">
                <a:solidFill>
                  <a:srgbClr val="FFFF00"/>
                </a:solidFill>
                <a:latin typeface="Chalkboard" panose="03050602040202020205" pitchFamily="66" charset="77"/>
              </a:rPr>
              <a:t>Planning to differentiate support rather than expectations</a:t>
            </a:r>
          </a:p>
        </p:txBody>
      </p:sp>
      <p:pic>
        <p:nvPicPr>
          <p:cNvPr id="8" name="Picture 7" descr="A close-up of a test&#10;&#10;Description automatically generated">
            <a:extLst>
              <a:ext uri="{FF2B5EF4-FFF2-40B4-BE49-F238E27FC236}">
                <a16:creationId xmlns:a16="http://schemas.microsoft.com/office/drawing/2014/main" id="{C095BB5A-56B8-4372-6666-A9D5257B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95107" cy="6858000"/>
          </a:xfrm>
          <a:prstGeom prst="rect">
            <a:avLst/>
          </a:prstGeom>
        </p:spPr>
      </p:pic>
      <p:pic>
        <p:nvPicPr>
          <p:cNvPr id="10" name="Picture 9" descr="A close-up of a paper&#10;&#10;Description automatically generated">
            <a:extLst>
              <a:ext uri="{FF2B5EF4-FFF2-40B4-BE49-F238E27FC236}">
                <a16:creationId xmlns:a16="http://schemas.microsoft.com/office/drawing/2014/main" id="{B7230217-B067-5E4A-3B28-8A0AB08F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744193"/>
            <a:ext cx="3429000" cy="4648404"/>
          </a:xfrm>
          <a:prstGeom prst="rect">
            <a:avLst/>
          </a:prstGeom>
        </p:spPr>
      </p:pic>
    </p:spTree>
    <p:extLst>
      <p:ext uri="{BB962C8B-B14F-4D97-AF65-F5344CB8AC3E}">
        <p14:creationId xmlns:p14="http://schemas.microsoft.com/office/powerpoint/2010/main" val="184431283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ard&#10;&#10;Description automatically generated">
            <a:extLst>
              <a:ext uri="{FF2B5EF4-FFF2-40B4-BE49-F238E27FC236}">
                <a16:creationId xmlns:a16="http://schemas.microsoft.com/office/drawing/2014/main" id="{5F97A33A-BEA5-54E5-B8A4-1D28C270A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6900"/>
            <a:ext cx="4787900" cy="1181100"/>
          </a:xfrm>
          <a:prstGeom prst="rect">
            <a:avLst/>
          </a:prstGeom>
        </p:spPr>
      </p:pic>
      <p:pic>
        <p:nvPicPr>
          <p:cNvPr id="5" name="Picture 4" descr="A screenshot of a math test&#10;&#10;Description automatically generated">
            <a:extLst>
              <a:ext uri="{FF2B5EF4-FFF2-40B4-BE49-F238E27FC236}">
                <a16:creationId xmlns:a16="http://schemas.microsoft.com/office/drawing/2014/main" id="{95596790-337D-D68C-0FB9-4D70E1C0D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43400" cy="1416831"/>
          </a:xfrm>
          <a:prstGeom prst="rect">
            <a:avLst/>
          </a:prstGeom>
        </p:spPr>
      </p:pic>
      <p:pic>
        <p:nvPicPr>
          <p:cNvPr id="8" name="Picture 7" descr="A close-up of a math test&#10;&#10;Description automatically generated">
            <a:extLst>
              <a:ext uri="{FF2B5EF4-FFF2-40B4-BE49-F238E27FC236}">
                <a16:creationId xmlns:a16="http://schemas.microsoft.com/office/drawing/2014/main" id="{426C5650-F7C1-E309-E94A-7D60B5F84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599" y="0"/>
            <a:ext cx="4002121" cy="1936161"/>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9ED735E7-5930-7B32-DA9E-770A32E64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4000"/>
            <a:ext cx="4279900" cy="1104900"/>
          </a:xfrm>
          <a:prstGeom prst="rect">
            <a:avLst/>
          </a:prstGeom>
        </p:spPr>
      </p:pic>
      <p:pic>
        <p:nvPicPr>
          <p:cNvPr id="14" name="Picture 13" descr="A graph of sticks and sticks&#10;&#10;Description automatically generated with medium confidence">
            <a:extLst>
              <a:ext uri="{FF2B5EF4-FFF2-40B4-BE49-F238E27FC236}">
                <a16:creationId xmlns:a16="http://schemas.microsoft.com/office/drawing/2014/main" id="{3E820B13-413B-4894-AB1E-86456B585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9" y="2736069"/>
            <a:ext cx="4268551" cy="1929289"/>
          </a:xfrm>
          <a:prstGeom prst="rect">
            <a:avLst/>
          </a:prstGeom>
        </p:spPr>
      </p:pic>
      <p:pic>
        <p:nvPicPr>
          <p:cNvPr id="17" name="Picture 16" descr="A screenshot of a test&#10;&#10;Description automatically generated">
            <a:extLst>
              <a:ext uri="{FF2B5EF4-FFF2-40B4-BE49-F238E27FC236}">
                <a16:creationId xmlns:a16="http://schemas.microsoft.com/office/drawing/2014/main" id="{EB9FE453-36C1-4408-0569-4BCB293262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74455"/>
            <a:ext cx="4343400" cy="1859807"/>
          </a:xfrm>
          <a:prstGeom prst="rect">
            <a:avLst/>
          </a:prstGeom>
        </p:spPr>
      </p:pic>
      <p:pic>
        <p:nvPicPr>
          <p:cNvPr id="22" name="Picture 21" descr="A screenshot of a math test&#10;&#10;Description automatically generated">
            <a:extLst>
              <a:ext uri="{FF2B5EF4-FFF2-40B4-BE49-F238E27FC236}">
                <a16:creationId xmlns:a16="http://schemas.microsoft.com/office/drawing/2014/main" id="{3524D78F-F35D-B873-383D-5EDCF2B637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2696" y="2108230"/>
            <a:ext cx="4032103" cy="2813610"/>
          </a:xfrm>
          <a:prstGeom prst="rect">
            <a:avLst/>
          </a:prstGeom>
        </p:spPr>
      </p:pic>
    </p:spTree>
    <p:extLst>
      <p:ext uri="{BB962C8B-B14F-4D97-AF65-F5344CB8AC3E}">
        <p14:creationId xmlns:p14="http://schemas.microsoft.com/office/powerpoint/2010/main" val="20737856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20" presetClass="exit" presetSubtype="0" fill="hold" nodeType="withEffect">
                                  <p:stCondLst>
                                    <p:cond delay="0"/>
                                  </p:stCondLst>
                                  <p:childTnLst>
                                    <p:animEffect transition="out" filter="wedge">
                                      <p:cBhvr>
                                        <p:cTn id="34" dur="2000"/>
                                        <p:tgtEl>
                                          <p:spTgt spid="3"/>
                                        </p:tgtEl>
                                      </p:cBhvr>
                                    </p:animEffect>
                                    <p:set>
                                      <p:cBhvr>
                                        <p:cTn id="35" dur="1" fill="hold">
                                          <p:stCondLst>
                                            <p:cond delay="19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grid with black text&#10;&#10;Description automatically generated">
            <a:extLst>
              <a:ext uri="{FF2B5EF4-FFF2-40B4-BE49-F238E27FC236}">
                <a16:creationId xmlns:a16="http://schemas.microsoft.com/office/drawing/2014/main" id="{76378C9D-0684-74FE-C30D-36AA2DC17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914400"/>
            <a:ext cx="7239000" cy="4596190"/>
          </a:xfrm>
          <a:prstGeom prst="rect">
            <a:avLst/>
          </a:prstGeom>
        </p:spPr>
      </p:pic>
    </p:spTree>
    <p:extLst>
      <p:ext uri="{BB962C8B-B14F-4D97-AF65-F5344CB8AC3E}">
        <p14:creationId xmlns:p14="http://schemas.microsoft.com/office/powerpoint/2010/main" val="1854800296"/>
      </p:ext>
    </p:extLst>
  </p:cSld>
  <p:clrMapOvr>
    <a:masterClrMapping/>
  </p:clrMapOvr>
  <p:transition spd="slow">
    <p:dissolv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FE70AF-905F-5F48-A858-2000F8C82025}"/>
              </a:ext>
            </a:extLst>
          </p:cNvPr>
          <p:cNvSpPr/>
          <p:nvPr/>
        </p:nvSpPr>
        <p:spPr>
          <a:xfrm>
            <a:off x="5227229" y="1471089"/>
            <a:ext cx="3839513" cy="1446550"/>
          </a:xfrm>
          <a:prstGeom prst="rect">
            <a:avLst/>
          </a:prstGeom>
          <a:no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Century Gothic" panose="020B0502020202020204" pitchFamily="34" charset="0"/>
              </a:rPr>
              <a:t>Seizing</a:t>
            </a:r>
          </a:p>
          <a:p>
            <a:pPr algn="ctr"/>
            <a:r>
              <a:rPr lang="en-US" sz="4400" b="1" cap="none" spc="0"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Century Gothic" panose="020B0502020202020204" pitchFamily="34" charset="0"/>
              </a:rPr>
              <a:t>Opportunities</a:t>
            </a:r>
          </a:p>
        </p:txBody>
      </p:sp>
      <p:sp>
        <p:nvSpPr>
          <p:cNvPr id="2" name="TextBox 1">
            <a:extLst>
              <a:ext uri="{FF2B5EF4-FFF2-40B4-BE49-F238E27FC236}">
                <a16:creationId xmlns:a16="http://schemas.microsoft.com/office/drawing/2014/main" id="{8A78F1CB-F096-D643-8804-2E42258FE900}"/>
              </a:ext>
            </a:extLst>
          </p:cNvPr>
          <p:cNvSpPr txBox="1"/>
          <p:nvPr/>
        </p:nvSpPr>
        <p:spPr>
          <a:xfrm>
            <a:off x="5125963" y="940095"/>
            <a:ext cx="4042044" cy="2000548"/>
          </a:xfrm>
          <a:prstGeom prst="rect">
            <a:avLst/>
          </a:prstGeom>
          <a:solidFill>
            <a:schemeClr val="accent1"/>
          </a:solidFill>
        </p:spPr>
        <p:txBody>
          <a:bodyPr wrap="square" rtlCol="0">
            <a:spAutoFit/>
          </a:bodyPr>
          <a:lstStyle/>
          <a:p>
            <a:r>
              <a:rPr lang="en-US" sz="2400" dirty="0">
                <a:latin typeface="Century Gothic" panose="020B0502020202020204" pitchFamily="34" charset="0"/>
              </a:rPr>
              <a:t>Interesting Fact: </a:t>
            </a:r>
          </a:p>
          <a:p>
            <a:r>
              <a:rPr lang="en-US" dirty="0">
                <a:latin typeface="Chalkboard" panose="03050602040202020205" pitchFamily="66" charset="77"/>
              </a:rPr>
              <a:t>Unpacking standards and/or administering a DFA or CFA  is meaningless unless it results in a a purposeful response from the teacher and each student</a:t>
            </a:r>
          </a:p>
        </p:txBody>
      </p:sp>
      <p:pic>
        <p:nvPicPr>
          <p:cNvPr id="6" name="Picture 5" descr="A close-up of a paper&#10;&#10;Description automatically generated">
            <a:extLst>
              <a:ext uri="{FF2B5EF4-FFF2-40B4-BE49-F238E27FC236}">
                <a16:creationId xmlns:a16="http://schemas.microsoft.com/office/drawing/2014/main" id="{6B38F146-9E98-4B30-7DD9-3496EFE78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8" y="149038"/>
            <a:ext cx="4947440" cy="6556561"/>
          </a:xfrm>
          <a:prstGeom prst="rect">
            <a:avLst/>
          </a:prstGeom>
        </p:spPr>
      </p:pic>
    </p:spTree>
    <p:extLst>
      <p:ext uri="{BB962C8B-B14F-4D97-AF65-F5344CB8AC3E}">
        <p14:creationId xmlns:p14="http://schemas.microsoft.com/office/powerpoint/2010/main" val="196599780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F4FD-0136-D1D9-897D-A68BA8BA4707}"/>
              </a:ext>
            </a:extLst>
          </p:cNvPr>
          <p:cNvSpPr>
            <a:spLocks noGrp="1"/>
          </p:cNvSpPr>
          <p:nvPr>
            <p:ph type="title"/>
          </p:nvPr>
        </p:nvSpPr>
        <p:spPr>
          <a:xfrm>
            <a:off x="0" y="20638"/>
            <a:ext cx="8229600" cy="1143000"/>
          </a:xfrm>
        </p:spPr>
        <p:txBody>
          <a:bodyPr/>
          <a:lstStyle/>
          <a:p>
            <a:pPr algn="l"/>
            <a:r>
              <a:rPr lang="en-US" dirty="0"/>
              <a:t>What is our mission?</a:t>
            </a:r>
          </a:p>
        </p:txBody>
      </p:sp>
      <p:sp>
        <p:nvSpPr>
          <p:cNvPr id="3" name="Content Placeholder 2">
            <a:extLst>
              <a:ext uri="{FF2B5EF4-FFF2-40B4-BE49-F238E27FC236}">
                <a16:creationId xmlns:a16="http://schemas.microsoft.com/office/drawing/2014/main" id="{D0751130-94CA-B1F4-0758-72E541A51083}"/>
              </a:ext>
            </a:extLst>
          </p:cNvPr>
          <p:cNvSpPr>
            <a:spLocks noGrp="1"/>
          </p:cNvSpPr>
          <p:nvPr>
            <p:ph idx="1"/>
          </p:nvPr>
        </p:nvSpPr>
        <p:spPr>
          <a:xfrm>
            <a:off x="457200" y="1420813"/>
            <a:ext cx="8229600" cy="4530725"/>
          </a:xfrm>
        </p:spPr>
        <p:txBody>
          <a:bodyPr/>
          <a:lstStyle/>
          <a:p>
            <a:pPr marL="0" indent="0" algn="ctr">
              <a:buNone/>
            </a:pPr>
            <a:r>
              <a:rPr lang="en-US" dirty="0">
                <a:effectLst/>
                <a:latin typeface="Chalkboard" panose="03050602040202020205" pitchFamily="66" charset="77"/>
              </a:rPr>
              <a:t>Working together as a team, we will end the predictive value of race, class, gender, and special capacities for our children’s success through high quality teaching and learning for all. We seek to build relationships with families and communities to ensure that every student succeeds. We will know every student.</a:t>
            </a:r>
            <a:endParaRPr lang="en-US" dirty="0">
              <a:latin typeface="Chalkboard" panose="03050602040202020205" pitchFamily="66" charset="77"/>
            </a:endParaRPr>
          </a:p>
        </p:txBody>
      </p:sp>
      <p:pic>
        <p:nvPicPr>
          <p:cNvPr id="5" name="Picture 4" descr="A picture containing text, vector graphics&#10;&#10;Description automatically generated">
            <a:extLst>
              <a:ext uri="{FF2B5EF4-FFF2-40B4-BE49-F238E27FC236}">
                <a16:creationId xmlns:a16="http://schemas.microsoft.com/office/drawing/2014/main" id="{AA089C00-03CF-95E0-E131-EDD54D9C1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825" y="4724400"/>
            <a:ext cx="2133600" cy="2133600"/>
          </a:xfrm>
          <a:prstGeom prst="rect">
            <a:avLst/>
          </a:prstGeom>
        </p:spPr>
      </p:pic>
    </p:spTree>
    <p:extLst>
      <p:ext uri="{BB962C8B-B14F-4D97-AF65-F5344CB8AC3E}">
        <p14:creationId xmlns:p14="http://schemas.microsoft.com/office/powerpoint/2010/main" val="2671064347"/>
      </p:ext>
    </p:extLst>
  </p:cSld>
  <p:clrMapOvr>
    <a:masterClrMapping/>
  </p:clrMapOvr>
  <p:transition spd="slow">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0"/>
            <a:ext cx="4879862" cy="2123658"/>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6600" b="1" dirty="0">
                <a:ln w="11430"/>
                <a:solidFill>
                  <a:srgbClr val="66FFFF"/>
                </a:solidFill>
                <a:effectLst>
                  <a:outerShdw blurRad="80000" dist="40000" dir="5040000" algn="tl">
                    <a:srgbClr val="000000">
                      <a:alpha val="30000"/>
                    </a:srgbClr>
                  </a:outerShdw>
                </a:effectLst>
                <a:latin typeface="Comic Sans MS" pitchFamily="66" charset="0"/>
              </a:rPr>
              <a:t>4 – second </a:t>
            </a:r>
          </a:p>
          <a:p>
            <a:pPr algn="ctr">
              <a:defRPr/>
            </a:pPr>
            <a:r>
              <a:rPr lang="en-US" sz="6600" b="1" dirty="0">
                <a:ln w="11430"/>
                <a:solidFill>
                  <a:srgbClr val="66FFFF"/>
                </a:solidFill>
                <a:effectLst>
                  <a:outerShdw blurRad="80000" dist="40000" dir="5040000" algn="tl">
                    <a:srgbClr val="000000">
                      <a:alpha val="30000"/>
                    </a:srgbClr>
                  </a:outerShdw>
                </a:effectLst>
                <a:latin typeface="Comic Sans MS" pitchFamily="66" charset="0"/>
              </a:rPr>
              <a:t>partner</a:t>
            </a:r>
          </a:p>
        </p:txBody>
      </p:sp>
      <p:pic>
        <p:nvPicPr>
          <p:cNvPr id="20483" name="Picture 2" descr="C:\Users\Dan\Pictures\Microsoft Clip Organizer\j0439612.png"/>
          <p:cNvPicPr>
            <a:picLocks noChangeAspect="1" noChangeArrowheads="1"/>
          </p:cNvPicPr>
          <p:nvPr/>
        </p:nvPicPr>
        <p:blipFill>
          <a:blip r:embed="rId2" cstate="print"/>
          <a:srcRect/>
          <a:stretch>
            <a:fillRect/>
          </a:stretch>
        </p:blipFill>
        <p:spPr bwMode="auto">
          <a:xfrm>
            <a:off x="685800" y="3886200"/>
            <a:ext cx="7577138" cy="4114800"/>
          </a:xfrm>
          <a:prstGeom prst="rect">
            <a:avLst/>
          </a:prstGeom>
          <a:noFill/>
          <a:ln w="9525">
            <a:noFill/>
            <a:miter lim="800000"/>
            <a:headEnd/>
            <a:tailEnd/>
          </a:ln>
        </p:spPr>
      </p:pic>
      <p:pic>
        <p:nvPicPr>
          <p:cNvPr id="20484" name="Picture 3" descr="C:\Users\Dan\Pictures\Microsoft Clip Organizer\j0436366.png"/>
          <p:cNvPicPr>
            <a:picLocks noChangeAspect="1" noChangeArrowheads="1"/>
          </p:cNvPicPr>
          <p:nvPr/>
        </p:nvPicPr>
        <p:blipFill>
          <a:blip r:embed="rId3" cstate="print"/>
          <a:srcRect/>
          <a:stretch>
            <a:fillRect/>
          </a:stretch>
        </p:blipFill>
        <p:spPr bwMode="auto">
          <a:xfrm>
            <a:off x="0" y="838200"/>
            <a:ext cx="1714500" cy="1714500"/>
          </a:xfrm>
          <a:prstGeom prst="rect">
            <a:avLst/>
          </a:prstGeom>
          <a:noFill/>
          <a:ln w="9525">
            <a:noFill/>
            <a:miter lim="800000"/>
            <a:headEnd/>
            <a:tailEnd/>
          </a:ln>
        </p:spPr>
      </p:pic>
      <p:pic>
        <p:nvPicPr>
          <p:cNvPr id="20485" name="Picture 4" descr="C:\Users\Dan\Pictures\Microsoft Clip Organizer\j0436366.png"/>
          <p:cNvPicPr>
            <a:picLocks noChangeAspect="1" noChangeArrowheads="1"/>
          </p:cNvPicPr>
          <p:nvPr/>
        </p:nvPicPr>
        <p:blipFill>
          <a:blip r:embed="rId3" cstate="print"/>
          <a:srcRect/>
          <a:stretch>
            <a:fillRect/>
          </a:stretch>
        </p:blipFill>
        <p:spPr bwMode="auto">
          <a:xfrm>
            <a:off x="7429500" y="838200"/>
            <a:ext cx="1714500" cy="1714500"/>
          </a:xfrm>
          <a:prstGeom prst="rect">
            <a:avLst/>
          </a:prstGeom>
          <a:noFill/>
          <a:ln w="9525">
            <a:noFill/>
            <a:miter lim="800000"/>
            <a:headEnd/>
            <a:tailEnd/>
          </a:ln>
        </p:spPr>
      </p:pic>
      <p:sp>
        <p:nvSpPr>
          <p:cNvPr id="6" name="TextBox 5"/>
          <p:cNvSpPr txBox="1"/>
          <p:nvPr/>
        </p:nvSpPr>
        <p:spPr>
          <a:xfrm>
            <a:off x="1676400" y="2438400"/>
            <a:ext cx="5486400"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b="1" dirty="0">
                <a:latin typeface="Arial" pitchFamily="34" charset="0"/>
                <a:cs typeface="Arial" pitchFamily="34" charset="0"/>
              </a:rPr>
              <a:t>Find a friend in the room from a different school/grade-level/ or central office.           </a:t>
            </a:r>
          </a:p>
          <a:p>
            <a:pPr algn="ctr"/>
            <a:r>
              <a:rPr lang="en-US" sz="2000" b="1" dirty="0">
                <a:latin typeface="Arial" pitchFamily="34" charset="0"/>
                <a:cs typeface="Arial" pitchFamily="34" charset="0"/>
              </a:rPr>
              <a:t>Find 2 comfortable seats and relax.</a:t>
            </a:r>
          </a:p>
          <a:p>
            <a:pPr algn="ctr"/>
            <a:r>
              <a:rPr lang="en-US" b="1" dirty="0">
                <a:solidFill>
                  <a:srgbClr val="FFFF00"/>
                </a:solidFill>
                <a:latin typeface="Arial" pitchFamily="34" charset="0"/>
                <a:cs typeface="Arial" pitchFamily="34" charset="0"/>
              </a:rPr>
              <a:t>*Please bring a pen(</a:t>
            </a:r>
            <a:r>
              <a:rPr lang="en-US" b="1" dirty="0" err="1">
                <a:solidFill>
                  <a:srgbClr val="FFFF00"/>
                </a:solidFill>
                <a:latin typeface="Arial" pitchFamily="34" charset="0"/>
                <a:cs typeface="Arial" pitchFamily="34" charset="0"/>
              </a:rPr>
              <a:t>cil</a:t>
            </a:r>
            <a:r>
              <a:rPr lang="en-US" b="1" dirty="0">
                <a:solidFill>
                  <a:srgbClr val="FFFF00"/>
                </a:solidFill>
                <a:latin typeface="Arial" pitchFamily="34" charset="0"/>
                <a:cs typeface="Arial" pitchFamily="34" charset="0"/>
              </a:rPr>
              <a:t>)!</a:t>
            </a:r>
            <a:endParaRPr lang="en-US" sz="20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275099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15000" cy="1143000"/>
          </a:xfrm>
        </p:spPr>
        <p:txBody>
          <a:bodyPr/>
          <a:lstStyle/>
          <a:p>
            <a:pPr algn="l"/>
            <a:r>
              <a:rPr lang="en-US" sz="3600" dirty="0"/>
              <a:t>Content Neutral Structure: </a:t>
            </a:r>
            <a:br>
              <a:rPr lang="en-US" dirty="0"/>
            </a:br>
            <a:r>
              <a:rPr lang="en-US" sz="3600" b="1" dirty="0">
                <a:solidFill>
                  <a:srgbClr val="66FFFF"/>
                </a:solidFill>
                <a:latin typeface="Comic Sans MS" charset="0"/>
                <a:ea typeface="Comic Sans MS" charset="0"/>
                <a:cs typeface="Comic Sans MS" charset="0"/>
              </a:rPr>
              <a:t>BLIND SEQUENCING</a:t>
            </a:r>
          </a:p>
        </p:txBody>
      </p:sp>
      <p:sp>
        <p:nvSpPr>
          <p:cNvPr id="3" name="TextBox 2"/>
          <p:cNvSpPr txBox="1"/>
          <p:nvPr/>
        </p:nvSpPr>
        <p:spPr>
          <a:xfrm>
            <a:off x="0" y="2149019"/>
            <a:ext cx="9144000" cy="4708981"/>
          </a:xfrm>
          <a:prstGeom prst="rect">
            <a:avLst/>
          </a:prstGeom>
          <a:solidFill>
            <a:srgbClr val="000000"/>
          </a:solidFill>
        </p:spPr>
        <p:txBody>
          <a:bodyPr wrap="square" rtlCol="0">
            <a:spAutoFit/>
          </a:bodyPr>
          <a:lstStyle/>
          <a:p>
            <a:r>
              <a:rPr lang="en-US" sz="2400" b="1" dirty="0">
                <a:latin typeface="Comic Sans MS" panose="030F0702030302020204" pitchFamily="66" charset="0"/>
              </a:rPr>
              <a:t>Directions:</a:t>
            </a:r>
          </a:p>
          <a:p>
            <a:endParaRPr lang="en-US" sz="1200" b="1" dirty="0">
              <a:latin typeface="Comic Sans MS" panose="030F0702030302020204" pitchFamily="66" charset="0"/>
            </a:endParaRPr>
          </a:p>
          <a:p>
            <a:pPr marL="342900" indent="-342900">
              <a:buFont typeface="Arial" panose="020B0604020202020204" pitchFamily="34" charset="0"/>
              <a:buChar char="•"/>
            </a:pPr>
            <a:r>
              <a:rPr lang="en-US" sz="2400" b="1" dirty="0">
                <a:latin typeface="Comic Sans MS" panose="030F0702030302020204" pitchFamily="66" charset="0"/>
              </a:rPr>
              <a:t>Deal the cards facedown to each team member.</a:t>
            </a:r>
          </a:p>
          <a:p>
            <a:pPr marL="342900" indent="-342900">
              <a:buFont typeface="Arial" panose="020B0604020202020204" pitchFamily="34" charset="0"/>
              <a:buChar char="•"/>
            </a:pPr>
            <a:r>
              <a:rPr lang="en-US" sz="2400" b="1" dirty="0">
                <a:latin typeface="Comic Sans MS" panose="030F0702030302020204" pitchFamily="66" charset="0"/>
              </a:rPr>
              <a:t>You may look at your card(s) but do not allow anyone else to see your card(s).</a:t>
            </a:r>
          </a:p>
          <a:p>
            <a:pPr marL="342900" indent="-342900">
              <a:buFont typeface="Arial" panose="020B0604020202020204" pitchFamily="34" charset="0"/>
              <a:buChar char="•"/>
            </a:pPr>
            <a:r>
              <a:rPr lang="en-US" sz="2400" b="1" dirty="0">
                <a:latin typeface="Comic Sans MS" panose="030F0702030302020204" pitchFamily="66" charset="0"/>
              </a:rPr>
              <a:t>The team member seated clockwise next to the dealer should describe the phase of the plant life cycle on one of their cards. Others may ask questions. Place card facedown on the table (no peak).</a:t>
            </a:r>
          </a:p>
          <a:p>
            <a:pPr marL="342900" indent="-342900">
              <a:buFont typeface="Arial" panose="020B0604020202020204" pitchFamily="34" charset="0"/>
              <a:buChar char="•"/>
            </a:pPr>
            <a:r>
              <a:rPr lang="en-US" sz="2400" b="1" dirty="0">
                <a:latin typeface="Comic Sans MS" panose="030F0702030302020204" pitchFamily="66" charset="0"/>
              </a:rPr>
              <a:t>Then the next team member will describe the phase of the plant life cycle on the</a:t>
            </a:r>
            <a:r>
              <a:rPr lang="en-US" sz="2400" dirty="0">
                <a:latin typeface="Comic Sans MS" panose="030F0702030302020204" pitchFamily="66" charset="0"/>
              </a:rPr>
              <a:t>ir</a:t>
            </a:r>
            <a:r>
              <a:rPr lang="en-US" sz="2400" b="1" dirty="0">
                <a:latin typeface="Comic Sans MS" panose="030F0702030302020204" pitchFamily="66" charset="0"/>
              </a:rPr>
              <a:t> card. Place the card on the table.</a:t>
            </a:r>
          </a:p>
          <a:p>
            <a:pPr marL="342900" indent="-342900">
              <a:buFont typeface="Arial" panose="020B0604020202020204" pitchFamily="34" charset="0"/>
              <a:buChar char="•"/>
            </a:pPr>
            <a:r>
              <a:rPr lang="en-US" sz="2400" b="1" dirty="0">
                <a:latin typeface="Comic Sans MS" panose="030F0702030302020204" pitchFamily="66" charset="0"/>
              </a:rPr>
              <a:t>The team must sequence the cards without looking until all cards are down.</a:t>
            </a:r>
          </a:p>
        </p:txBody>
      </p:sp>
      <p:pic>
        <p:nvPicPr>
          <p:cNvPr id="4" name="Picture 3" descr="Diagram&#10;&#10;Description automatically generated">
            <a:extLst>
              <a:ext uri="{FF2B5EF4-FFF2-40B4-BE49-F238E27FC236}">
                <a16:creationId xmlns:a16="http://schemas.microsoft.com/office/drawing/2014/main" id="{2070E054-84AC-AA41-A340-D7985A1FC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
            <a:ext cx="2672862" cy="1909187"/>
          </a:xfrm>
          <a:prstGeom prst="rect">
            <a:avLst/>
          </a:prstGeom>
        </p:spPr>
      </p:pic>
      <p:pic>
        <p:nvPicPr>
          <p:cNvPr id="5" name="Picture 4" descr="A plant growing out of a pot&#10;&#10;Description automatically generated with low confidence">
            <a:extLst>
              <a:ext uri="{FF2B5EF4-FFF2-40B4-BE49-F238E27FC236}">
                <a16:creationId xmlns:a16="http://schemas.microsoft.com/office/drawing/2014/main" id="{2CB03E42-3B81-CF4E-A2D4-5E044F447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149681"/>
            <a:ext cx="1450848" cy="1519009"/>
          </a:xfrm>
          <a:prstGeom prst="rect">
            <a:avLst/>
          </a:prstGeom>
        </p:spPr>
      </p:pic>
    </p:spTree>
    <p:extLst>
      <p:ext uri="{BB962C8B-B14F-4D97-AF65-F5344CB8AC3E}">
        <p14:creationId xmlns:p14="http://schemas.microsoft.com/office/powerpoint/2010/main" val="107549798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D68A-79A3-06D2-2163-4A4728691417}"/>
              </a:ext>
            </a:extLst>
          </p:cNvPr>
          <p:cNvSpPr>
            <a:spLocks noGrp="1"/>
          </p:cNvSpPr>
          <p:nvPr>
            <p:ph type="title"/>
          </p:nvPr>
        </p:nvSpPr>
        <p:spPr>
          <a:xfrm>
            <a:off x="5181600" y="2362200"/>
            <a:ext cx="3581400" cy="685800"/>
          </a:xfrm>
        </p:spPr>
        <p:txBody>
          <a:bodyPr/>
          <a:lstStyle/>
          <a:p>
            <a:pPr>
              <a:lnSpc>
                <a:spcPct val="150000"/>
              </a:lnSpc>
            </a:pPr>
            <a:r>
              <a:rPr lang="en-US" dirty="0"/>
              <a:t>What instructional strategy will produce our best results?</a:t>
            </a:r>
          </a:p>
        </p:txBody>
      </p:sp>
      <p:pic>
        <p:nvPicPr>
          <p:cNvPr id="9" name="Picture 8" descr="Table&#10;&#10;Description automatically generated with medium confidence">
            <a:extLst>
              <a:ext uri="{FF2B5EF4-FFF2-40B4-BE49-F238E27FC236}">
                <a16:creationId xmlns:a16="http://schemas.microsoft.com/office/drawing/2014/main" id="{69360CA3-9399-C65D-DE83-FADB5BBE1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4996976" cy="6877050"/>
          </a:xfrm>
          <a:prstGeom prst="rect">
            <a:avLst/>
          </a:prstGeom>
        </p:spPr>
      </p:pic>
    </p:spTree>
    <p:extLst>
      <p:ext uri="{BB962C8B-B14F-4D97-AF65-F5344CB8AC3E}">
        <p14:creationId xmlns:p14="http://schemas.microsoft.com/office/powerpoint/2010/main" val="235157403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D68A-79A3-06D2-2163-4A4728691417}"/>
              </a:ext>
            </a:extLst>
          </p:cNvPr>
          <p:cNvSpPr>
            <a:spLocks noGrp="1"/>
          </p:cNvSpPr>
          <p:nvPr>
            <p:ph type="title"/>
          </p:nvPr>
        </p:nvSpPr>
        <p:spPr>
          <a:xfrm>
            <a:off x="5181600" y="2362200"/>
            <a:ext cx="3581400" cy="685800"/>
          </a:xfrm>
        </p:spPr>
        <p:txBody>
          <a:bodyPr/>
          <a:lstStyle/>
          <a:p>
            <a:pPr>
              <a:lnSpc>
                <a:spcPct val="150000"/>
              </a:lnSpc>
            </a:pPr>
            <a:r>
              <a:rPr lang="en-US" dirty="0"/>
              <a:t>What instructional strategy will produce our best results?</a:t>
            </a:r>
          </a:p>
        </p:txBody>
      </p:sp>
      <p:pic>
        <p:nvPicPr>
          <p:cNvPr id="6" name="Picture 5" descr="Table&#10;&#10;Description automatically generated">
            <a:extLst>
              <a:ext uri="{FF2B5EF4-FFF2-40B4-BE49-F238E27FC236}">
                <a16:creationId xmlns:a16="http://schemas.microsoft.com/office/drawing/2014/main" id="{8E558212-B2B2-B10E-B819-69F9691DA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4762"/>
            <a:ext cx="5213836" cy="6853238"/>
          </a:xfrm>
          <a:prstGeom prst="rect">
            <a:avLst/>
          </a:prstGeom>
        </p:spPr>
      </p:pic>
    </p:spTree>
    <p:extLst>
      <p:ext uri="{BB962C8B-B14F-4D97-AF65-F5344CB8AC3E}">
        <p14:creationId xmlns:p14="http://schemas.microsoft.com/office/powerpoint/2010/main" val="56017691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DCBC-A0FA-CEB8-40EC-F8DC7ED67E90}"/>
              </a:ext>
            </a:extLst>
          </p:cNvPr>
          <p:cNvSpPr>
            <a:spLocks noGrp="1"/>
          </p:cNvSpPr>
          <p:nvPr>
            <p:ph type="title"/>
          </p:nvPr>
        </p:nvSpPr>
        <p:spPr/>
        <p:txBody>
          <a:bodyPr/>
          <a:lstStyle/>
          <a:p>
            <a:r>
              <a:rPr lang="en-US" dirty="0"/>
              <a:t>Students Charting Progress with Success Criteria</a:t>
            </a:r>
          </a:p>
        </p:txBody>
      </p:sp>
      <p:pic>
        <p:nvPicPr>
          <p:cNvPr id="4" name="Picture 3">
            <a:extLst>
              <a:ext uri="{FF2B5EF4-FFF2-40B4-BE49-F238E27FC236}">
                <a16:creationId xmlns:a16="http://schemas.microsoft.com/office/drawing/2014/main" id="{2BFBF2D6-337F-BC1D-70A9-84189ACCA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41170"/>
            <a:ext cx="8229600" cy="4939017"/>
          </a:xfrm>
          <a:prstGeom prst="rect">
            <a:avLst/>
          </a:prstGeom>
        </p:spPr>
      </p:pic>
    </p:spTree>
    <p:extLst>
      <p:ext uri="{BB962C8B-B14F-4D97-AF65-F5344CB8AC3E}">
        <p14:creationId xmlns:p14="http://schemas.microsoft.com/office/powerpoint/2010/main" val="72585162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666173" cy="6858000"/>
          </a:xfrm>
          <a:prstGeom prst="rect">
            <a:avLst/>
          </a:prstGeom>
        </p:spPr>
      </p:pic>
      <p:sp>
        <p:nvSpPr>
          <p:cNvPr id="3" name="Rectangle 2">
            <a:extLst>
              <a:ext uri="{FF2B5EF4-FFF2-40B4-BE49-F238E27FC236}">
                <a16:creationId xmlns:a16="http://schemas.microsoft.com/office/drawing/2014/main" id="{F81D94AA-C11B-4C42-B5A8-762254996854}"/>
              </a:ext>
            </a:extLst>
          </p:cNvPr>
          <p:cNvSpPr/>
          <p:nvPr/>
        </p:nvSpPr>
        <p:spPr>
          <a:xfrm>
            <a:off x="5867400" y="1720840"/>
            <a:ext cx="3106941" cy="3416320"/>
          </a:xfrm>
          <a:prstGeom prst="rect">
            <a:avLst/>
          </a:prstGeom>
          <a:solidFill>
            <a:schemeClr val="accent1"/>
          </a:solidFill>
        </p:spPr>
        <p:txBody>
          <a:bodyPr wrap="non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Don’t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Steal </a:t>
            </a:r>
          </a:p>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Their </a:t>
            </a:r>
          </a:p>
          <a:p>
            <a:pPr algn="ctr"/>
            <a:r>
              <a:rPr lang="en-US" sz="54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rPr>
              <a:t>Thinking!</a:t>
            </a:r>
            <a:endPar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halkboard" panose="03050602040202020205" pitchFamily="66" charset="77"/>
            </a:endParaRPr>
          </a:p>
        </p:txBody>
      </p:sp>
    </p:spTree>
    <p:extLst>
      <p:ext uri="{BB962C8B-B14F-4D97-AF65-F5344CB8AC3E}">
        <p14:creationId xmlns:p14="http://schemas.microsoft.com/office/powerpoint/2010/main" val="1712535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28600"/>
            <a:ext cx="8839200" cy="990600"/>
          </a:xfrm>
        </p:spPr>
        <p:txBody>
          <a:bodyPr/>
          <a:lstStyle/>
          <a:p>
            <a:r>
              <a:rPr lang="en-US" b="0" dirty="0">
                <a:solidFill>
                  <a:schemeClr val="tx1"/>
                </a:solidFill>
                <a:latin typeface="Comic Sans MS" pitchFamily="66" charset="0"/>
              </a:rPr>
              <a:t>Thank you for your commitment to children!</a:t>
            </a:r>
          </a:p>
        </p:txBody>
      </p:sp>
      <p:sp>
        <p:nvSpPr>
          <p:cNvPr id="68611" name="Text Box 3"/>
          <p:cNvSpPr txBox="1">
            <a:spLocks noChangeArrowheads="1"/>
          </p:cNvSpPr>
          <p:nvPr/>
        </p:nvSpPr>
        <p:spPr bwMode="auto">
          <a:xfrm>
            <a:off x="381000" y="1905000"/>
            <a:ext cx="5181600" cy="3632200"/>
          </a:xfrm>
          <a:prstGeom prst="rect">
            <a:avLst/>
          </a:prstGeom>
          <a:noFill/>
          <a:ln w="38100">
            <a:solidFill>
              <a:srgbClr val="FFFF00"/>
            </a:solidFill>
            <a:miter lim="800000"/>
            <a:headEnd/>
            <a:tailEnd/>
          </a:ln>
          <a:effectLst/>
        </p:spPr>
        <p:txBody>
          <a:bodyPr>
            <a:spAutoFit/>
          </a:bodyPr>
          <a:lstStyle/>
          <a:p>
            <a:pPr eaLnBrk="1" hangingPunct="1">
              <a:spcBef>
                <a:spcPct val="55000"/>
              </a:spcBef>
            </a:pPr>
            <a:r>
              <a:rPr lang="en-US" sz="3600" dirty="0">
                <a:solidFill>
                  <a:srgbClr val="66FFFF"/>
                </a:solidFill>
                <a:latin typeface="Chalkboard" panose="03050602040202020205" pitchFamily="66" charset="77"/>
              </a:rPr>
              <a:t>"It's your attitude, not just your aptitude that determines your ultimate altitude." </a:t>
            </a:r>
            <a:br>
              <a:rPr lang="en-US" sz="3600" dirty="0">
                <a:solidFill>
                  <a:schemeClr val="folHlink"/>
                </a:solidFill>
                <a:latin typeface="Arial" charset="0"/>
              </a:rPr>
            </a:br>
            <a:r>
              <a:rPr lang="en-US" sz="3600" dirty="0">
                <a:solidFill>
                  <a:schemeClr val="folHlink"/>
                </a:solidFill>
                <a:latin typeface="Arial" charset="0"/>
              </a:rPr>
              <a:t>			</a:t>
            </a:r>
            <a:r>
              <a:rPr lang="en-US" sz="3200" dirty="0">
                <a:solidFill>
                  <a:schemeClr val="folHlink"/>
                </a:solidFill>
                <a:latin typeface="Comic Sans MS" pitchFamily="66" charset="0"/>
              </a:rPr>
              <a:t>--</a:t>
            </a:r>
            <a:r>
              <a:rPr lang="en-US" sz="1600" dirty="0" err="1">
                <a:solidFill>
                  <a:schemeClr val="folHlink"/>
                </a:solidFill>
                <a:latin typeface="Comic Sans MS" pitchFamily="66" charset="0"/>
              </a:rPr>
              <a:t>Zig</a:t>
            </a:r>
            <a:r>
              <a:rPr lang="en-US" sz="1600" dirty="0">
                <a:solidFill>
                  <a:schemeClr val="folHlink"/>
                </a:solidFill>
                <a:latin typeface="Comic Sans MS" pitchFamily="66" charset="0"/>
              </a:rPr>
              <a:t> </a:t>
            </a:r>
            <a:r>
              <a:rPr lang="en-US" sz="1600" dirty="0" err="1">
                <a:solidFill>
                  <a:schemeClr val="folHlink"/>
                </a:solidFill>
                <a:latin typeface="Comic Sans MS" pitchFamily="66" charset="0"/>
              </a:rPr>
              <a:t>Ziglar</a:t>
            </a:r>
            <a:r>
              <a:rPr lang="en-US" sz="3200" dirty="0">
                <a:solidFill>
                  <a:schemeClr val="folHlink"/>
                </a:solidFill>
                <a:latin typeface="Arial" charset="0"/>
              </a:rPr>
              <a:t> </a:t>
            </a:r>
            <a:r>
              <a:rPr lang="en-US" sz="3200" dirty="0">
                <a:solidFill>
                  <a:schemeClr val="folHlink"/>
                </a:solidFill>
                <a:latin typeface="Helvetica Black" charset="0"/>
                <a:sym typeface="Wingdings" pitchFamily="2" charset="2"/>
              </a:rPr>
              <a:t></a:t>
            </a:r>
            <a:endParaRPr lang="en-US" sz="3200" dirty="0">
              <a:solidFill>
                <a:schemeClr val="folHlink"/>
              </a:solidFill>
              <a:latin typeface="Helvetica Black" charset="0"/>
            </a:endParaRPr>
          </a:p>
          <a:p>
            <a:pPr algn="r" eaLnBrk="1" hangingPunct="1">
              <a:spcBef>
                <a:spcPct val="55000"/>
              </a:spcBef>
            </a:pPr>
            <a:endParaRPr lang="en-US" sz="3200" dirty="0">
              <a:solidFill>
                <a:schemeClr val="folHlink"/>
              </a:solidFill>
              <a:latin typeface="Vivaldi" pitchFamily="66" charset="0"/>
            </a:endParaRPr>
          </a:p>
        </p:txBody>
      </p:sp>
      <p:sp>
        <p:nvSpPr>
          <p:cNvPr id="68612" name="Text Box 4"/>
          <p:cNvSpPr txBox="1">
            <a:spLocks noChangeArrowheads="1"/>
          </p:cNvSpPr>
          <p:nvPr/>
        </p:nvSpPr>
        <p:spPr bwMode="auto">
          <a:xfrm>
            <a:off x="6019800" y="4876802"/>
            <a:ext cx="2895600" cy="646331"/>
          </a:xfrm>
          <a:prstGeom prst="rect">
            <a:avLst/>
          </a:prstGeom>
          <a:noFill/>
          <a:ln w="9525">
            <a:noFill/>
            <a:miter lim="800000"/>
            <a:headEnd/>
            <a:tailEnd/>
          </a:ln>
          <a:effectLst/>
        </p:spPr>
        <p:txBody>
          <a:bodyPr>
            <a:spAutoFit/>
          </a:bodyPr>
          <a:lstStyle/>
          <a:p>
            <a:pPr algn="ctr">
              <a:spcBef>
                <a:spcPct val="50000"/>
              </a:spcBef>
            </a:pPr>
            <a:r>
              <a:rPr lang="en-US" sz="3600">
                <a:solidFill>
                  <a:srgbClr val="CCFFFF"/>
                </a:solidFill>
                <a:latin typeface="English111 Vivace BT" pitchFamily="66" charset="0"/>
              </a:rPr>
              <a:t>Dan</a:t>
            </a:r>
          </a:p>
        </p:txBody>
      </p:sp>
      <p:pic>
        <p:nvPicPr>
          <p:cNvPr id="6861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2514601"/>
            <a:ext cx="3429000" cy="2292350"/>
          </a:xfrm>
          <a:prstGeom prst="rect">
            <a:avLst/>
          </a:prstGeom>
          <a:noFill/>
        </p:spPr>
      </p:pic>
      <p:sp>
        <p:nvSpPr>
          <p:cNvPr id="68614" name="Text Box 6"/>
          <p:cNvSpPr txBox="1">
            <a:spLocks noChangeArrowheads="1"/>
          </p:cNvSpPr>
          <p:nvPr/>
        </p:nvSpPr>
        <p:spPr bwMode="auto">
          <a:xfrm>
            <a:off x="7290305" y="5486400"/>
            <a:ext cx="184731" cy="400110"/>
          </a:xfrm>
          <a:prstGeom prst="rect">
            <a:avLst/>
          </a:prstGeom>
          <a:noFill/>
          <a:ln w="9525">
            <a:noFill/>
            <a:miter lim="800000"/>
            <a:headEnd/>
            <a:tailEnd/>
          </a:ln>
          <a:effectLst/>
        </p:spPr>
        <p:txBody>
          <a:bodyPr wrap="none">
            <a:spAutoFit/>
          </a:bodyPr>
          <a:lstStyle/>
          <a:p>
            <a:pPr algn="ctr"/>
            <a:endParaRPr lang="en-US" dirty="0">
              <a:solidFill>
                <a:srgbClr val="FFFFFF"/>
              </a:solidFill>
              <a:latin typeface="Verdana" pitchFamily="34" charset="0"/>
            </a:endParaRPr>
          </a:p>
        </p:txBody>
      </p:sp>
    </p:spTree>
    <p:extLst>
      <p:ext uri="{BB962C8B-B14F-4D97-AF65-F5344CB8AC3E}">
        <p14:creationId xmlns:p14="http://schemas.microsoft.com/office/powerpoint/2010/main" val="1880630987"/>
      </p:ext>
    </p:extLst>
  </p:cSld>
  <p:clrMapOvr>
    <a:masterClrMapping/>
  </p:clrMapOvr>
  <p:transition spd="slow">
    <p:dissolve/>
  </p:transition>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49879</TotalTime>
  <Words>2285</Words>
  <Application>Microsoft Macintosh PowerPoint</Application>
  <PresentationFormat>On-screen Show (4:3)</PresentationFormat>
  <Paragraphs>494</Paragraphs>
  <Slides>90</Slides>
  <Notes>38</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106" baseType="lpstr">
      <vt:lpstr>English111 Vivace BT</vt:lpstr>
      <vt:lpstr>Helvetica Black</vt:lpstr>
      <vt:lpstr>Arial</vt:lpstr>
      <vt:lpstr>Century Gothic</vt:lpstr>
      <vt:lpstr>Chalkboard</vt:lpstr>
      <vt:lpstr>Comic Sans MS</vt:lpstr>
      <vt:lpstr>Impact</vt:lpstr>
      <vt:lpstr>Symbol</vt:lpstr>
      <vt:lpstr>Tahoma</vt:lpstr>
      <vt:lpstr>Times New Roman</vt:lpstr>
      <vt:lpstr>Verdana</vt:lpstr>
      <vt:lpstr>Vivaldi</vt:lpstr>
      <vt:lpstr>Wingdings</vt:lpstr>
      <vt:lpstr>Beam</vt:lpstr>
      <vt:lpstr>Bitmap Image</vt:lpstr>
      <vt:lpstr>Image</vt:lpstr>
      <vt:lpstr>PowerPoint Presentation</vt:lpstr>
      <vt:lpstr>Resources  to Share</vt:lpstr>
      <vt:lpstr>PowerPoint Presentation</vt:lpstr>
      <vt:lpstr>PowerPoint Presentation</vt:lpstr>
      <vt:lpstr>Bring your documents and meet someone new.  Find two seats, sit together, and say hello!</vt:lpstr>
      <vt:lpstr>Albemarle County Life-long Learners Competencies</vt:lpstr>
      <vt:lpstr>PowerPoint Presentation</vt:lpstr>
      <vt:lpstr>PowerPoint Presentation</vt:lpstr>
      <vt:lpstr>PowerPoint Presentation</vt:lpstr>
      <vt:lpstr>PowerPoint Presentation</vt:lpstr>
      <vt:lpstr>Checks for Understanding Along the Way (Chunking and Checking)</vt:lpstr>
      <vt:lpstr>Zoom-in Thinking Routine</vt:lpstr>
      <vt:lpstr>PowerPoint Presentation</vt:lpstr>
      <vt:lpstr>PowerPoint Presentation</vt:lpstr>
      <vt:lpstr>PowerPoint Presentation</vt:lpstr>
      <vt:lpstr>Visible Learning</vt:lpstr>
      <vt:lpstr>PowerPoint Presentation</vt:lpstr>
      <vt:lpstr>Setting Objectives &amp; Providing Feedback</vt:lpstr>
      <vt:lpstr>PowerPoint Presentation</vt:lpstr>
      <vt:lpstr>PowerPoint Presentation</vt:lpstr>
      <vt:lpstr>Commitment</vt:lpstr>
      <vt:lpstr>PowerPoint Presentation</vt:lpstr>
      <vt:lpstr>The Power of Connecting Student Learning  preassessment revisited as a part of closure </vt:lpstr>
      <vt:lpstr>PowerPoint Presentation</vt:lpstr>
      <vt:lpstr>PowerPoint Presentation</vt:lpstr>
      <vt:lpstr>PowerPoint Presentation</vt:lpstr>
      <vt:lpstr>PowerPoint Presentation</vt:lpstr>
      <vt:lpstr>PowerPoint Presentation</vt:lpstr>
      <vt:lpstr>Content Neutral Structure:  BLIND SEQUENCING</vt:lpstr>
      <vt:lpstr>PowerPoint Presentation</vt:lpstr>
      <vt:lpstr>PowerPoint Presentation</vt:lpstr>
      <vt:lpstr>High Expectations for Each Student</vt:lpstr>
      <vt:lpstr>Kinds of Evidence – Continuum of Evidence Informal Check for Understanding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Organizers</vt:lpstr>
      <vt:lpstr>VENN DIAGRAMS</vt:lpstr>
      <vt:lpstr>VENN DIAGRAMS</vt:lpstr>
      <vt:lpstr>Resources</vt:lpstr>
      <vt:lpstr>Resources</vt:lpstr>
      <vt:lpstr>Building Mental  Flexibility and Creativity</vt:lpstr>
      <vt:lpstr>Determining</vt:lpstr>
      <vt:lpstr>Instructional Strategy:  Motor Mouth</vt:lpstr>
      <vt:lpstr>Good Instruction (Keep it Simple…Keep it Real)</vt:lpstr>
      <vt:lpstr>PowerPoint Presentation</vt:lpstr>
      <vt:lpstr>PowerPoint Presentation</vt:lpstr>
      <vt:lpstr>PowerPoint Presentation</vt:lpstr>
      <vt:lpstr>PowerPoint Presentation</vt:lpstr>
      <vt:lpstr>PowerPoint Presentation</vt:lpstr>
      <vt:lpstr>PowerPoint Presentation</vt:lpstr>
      <vt:lpstr>Summarizing and Note-taking</vt:lpstr>
      <vt:lpstr>PowerPoint Presentation</vt:lpstr>
      <vt:lpstr>PowerPoint Presentation</vt:lpstr>
      <vt:lpstr>PowerPoint Presentation</vt:lpstr>
      <vt:lpstr>PowerPoint Presentation</vt:lpstr>
      <vt:lpstr>Follow-up Debriefing</vt:lpstr>
      <vt:lpstr>PowerPoint Presentation</vt:lpstr>
      <vt:lpstr>Formative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Summarizing and Note-taking</vt:lpstr>
      <vt:lpstr>PowerPoint Presentation</vt:lpstr>
      <vt:lpstr>PowerPoint Presentation</vt:lpstr>
      <vt:lpstr>PowerPoint Presentation</vt:lpstr>
      <vt:lpstr>High Expectations for Each Student</vt:lpstr>
      <vt:lpstr>Gear 1</vt:lpstr>
      <vt:lpstr>Clarifying the Target</vt:lpstr>
      <vt:lpstr>Clarifying the Target</vt:lpstr>
      <vt:lpstr>PowerPoint Presentation</vt:lpstr>
      <vt:lpstr>PowerPoint Presentation</vt:lpstr>
      <vt:lpstr>PowerPoint Presentation</vt:lpstr>
      <vt:lpstr>What is our mission?</vt:lpstr>
      <vt:lpstr>PowerPoint Presentation</vt:lpstr>
      <vt:lpstr>Content Neutral Structure:  BLIND SEQUENCING</vt:lpstr>
      <vt:lpstr>What instructional strategy will produce our best results?</vt:lpstr>
      <vt:lpstr>What instructional strategy will produce our best results?</vt:lpstr>
      <vt:lpstr>Students Charting Progress with Success Criteria</vt:lpstr>
      <vt:lpstr>Thank you for your commitment to children!</vt:lpstr>
    </vt:vector>
  </TitlesOfParts>
  <Company>Child Reach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Strategies that Produce  Positive Results for EACH Student</dc:title>
  <dc:creator>Daniel Mulligan</dc:creator>
  <cp:lastModifiedBy>Daniel Mulligan</cp:lastModifiedBy>
  <cp:revision>1305</cp:revision>
  <cp:lastPrinted>2010-10-02T11:54:57Z</cp:lastPrinted>
  <dcterms:created xsi:type="dcterms:W3CDTF">2007-05-21T17:38:15Z</dcterms:created>
  <dcterms:modified xsi:type="dcterms:W3CDTF">2023-08-08T21:31:55Z</dcterms:modified>
</cp:coreProperties>
</file>